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54" r:id="rId3"/>
    <p:sldId id="336" r:id="rId4"/>
    <p:sldId id="311" r:id="rId5"/>
    <p:sldId id="312" r:id="rId6"/>
    <p:sldId id="353" r:id="rId7"/>
    <p:sldId id="321" r:id="rId8"/>
    <p:sldId id="316" r:id="rId9"/>
    <p:sldId id="342" r:id="rId10"/>
    <p:sldId id="345" r:id="rId11"/>
    <p:sldId id="319" r:id="rId12"/>
    <p:sldId id="333" r:id="rId13"/>
    <p:sldId id="350" r:id="rId14"/>
    <p:sldId id="341" r:id="rId15"/>
    <p:sldId id="334" r:id="rId16"/>
    <p:sldId id="279" r:id="rId17"/>
    <p:sldId id="352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E46"/>
    <a:srgbClr val="669900"/>
    <a:srgbClr val="FF6600"/>
    <a:srgbClr val="990000"/>
    <a:srgbClr val="FFCC66"/>
    <a:srgbClr val="CAE2FE"/>
    <a:srgbClr val="DAEAFE"/>
    <a:srgbClr val="66CCFF"/>
    <a:srgbClr val="2400FA"/>
    <a:srgbClr val="90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C9EC2-60D1-4D46-8265-93CD3B8F356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62253-B6F6-4F6F-AD8A-8CCD77A4E7BE}">
      <dgm:prSet custT="1"/>
      <dgm:spPr>
        <a:solidFill>
          <a:srgbClr val="E68E46">
            <a:alpha val="89804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 от 21 года до </a:t>
          </a:r>
          <a:r>
            <a:rPr lang="en-US" sz="1400" dirty="0" smtClean="0">
              <a:solidFill>
                <a:schemeClr val="bg1"/>
              </a:solidFill>
            </a:rPr>
            <a:t>55 </a:t>
          </a:r>
          <a:r>
            <a:rPr lang="ru-RU" sz="1400" dirty="0" smtClean="0">
              <a:solidFill>
                <a:schemeClr val="bg1"/>
              </a:solidFill>
            </a:rPr>
            <a:t>жен. до 60 муж.                                    </a:t>
          </a:r>
          <a:r>
            <a:rPr lang="ru-RU" sz="1200" dirty="0" smtClean="0">
              <a:solidFill>
                <a:schemeClr val="bg1"/>
              </a:solidFill>
            </a:rPr>
            <a:t>(до </a:t>
          </a:r>
          <a:r>
            <a:rPr lang="en-US" sz="1200" dirty="0" smtClean="0">
              <a:solidFill>
                <a:schemeClr val="bg1"/>
              </a:solidFill>
            </a:rPr>
            <a:t>6</a:t>
          </a:r>
          <a:r>
            <a:rPr lang="ru-RU" sz="1200" dirty="0" smtClean="0">
              <a:solidFill>
                <a:schemeClr val="bg1"/>
              </a:solidFill>
            </a:rPr>
            <a:t>5 лет на момент погашения кредита при наличии молодого созаемщика или первоначальный взнос 40%)</a:t>
          </a:r>
          <a:endParaRPr lang="ru-RU" sz="1200" dirty="0">
            <a:solidFill>
              <a:schemeClr val="bg1"/>
            </a:solidFill>
          </a:endParaRPr>
        </a:p>
      </dgm:t>
    </dgm:pt>
    <dgm:pt modelId="{CD2B3E16-1F89-47DA-B2B5-387383D2113C}" type="parTrans" cxnId="{220679DC-2124-4B35-A65F-F1FCDC1DF7AB}">
      <dgm:prSet/>
      <dgm:spPr/>
      <dgm:t>
        <a:bodyPr/>
        <a:lstStyle/>
        <a:p>
          <a:endParaRPr lang="ru-RU"/>
        </a:p>
      </dgm:t>
    </dgm:pt>
    <dgm:pt modelId="{5837AC4C-4896-4C98-900A-3DF8DDC74BFF}" type="sibTrans" cxnId="{220679DC-2124-4B35-A65F-F1FCDC1DF7AB}">
      <dgm:prSet/>
      <dgm:spPr/>
      <dgm:t>
        <a:bodyPr/>
        <a:lstStyle/>
        <a:p>
          <a:endParaRPr lang="ru-RU"/>
        </a:p>
      </dgm:t>
    </dgm:pt>
    <dgm:pt modelId="{AB203216-2419-4336-B794-49415D6F0034}">
      <dgm:prSet/>
      <dgm:spPr>
        <a:solidFill>
          <a:srgbClr val="DC6738"/>
        </a:solidFill>
      </dgm:spPr>
      <dgm:t>
        <a:bodyPr/>
        <a:lstStyle/>
        <a:p>
          <a:pPr rtl="0"/>
          <a:r>
            <a:rPr lang="ru-RU" b="1" dirty="0" smtClean="0"/>
            <a:t>Гражданство</a:t>
          </a:r>
          <a:endParaRPr lang="ru-RU" b="1" dirty="0"/>
        </a:p>
      </dgm:t>
    </dgm:pt>
    <dgm:pt modelId="{96A410EF-E68D-436B-A1FF-C7E4D324D624}" type="parTrans" cxnId="{06B7617F-76EE-4882-82C2-21995B6CD56C}">
      <dgm:prSet/>
      <dgm:spPr/>
      <dgm:t>
        <a:bodyPr/>
        <a:lstStyle/>
        <a:p>
          <a:endParaRPr lang="ru-RU"/>
        </a:p>
      </dgm:t>
    </dgm:pt>
    <dgm:pt modelId="{2B3F54BA-1504-4948-B079-A00FC3FF3F30}" type="sibTrans" cxnId="{06B7617F-76EE-4882-82C2-21995B6CD56C}">
      <dgm:prSet/>
      <dgm:spPr/>
      <dgm:t>
        <a:bodyPr/>
        <a:lstStyle/>
        <a:p>
          <a:endParaRPr lang="ru-RU"/>
        </a:p>
      </dgm:t>
    </dgm:pt>
    <dgm:pt modelId="{43F482B3-1630-49A3-BE33-3D02B1EB1252}">
      <dgm:prSet/>
      <dgm:spPr>
        <a:solidFill>
          <a:srgbClr val="DC6738"/>
        </a:solidFill>
      </dgm:spPr>
      <dgm:t>
        <a:bodyPr/>
        <a:lstStyle/>
        <a:p>
          <a:pPr rtl="0"/>
          <a:r>
            <a:rPr lang="ru-RU" b="1" dirty="0" smtClean="0"/>
            <a:t>Регистрация</a:t>
          </a:r>
          <a:endParaRPr lang="ru-RU" b="1" dirty="0"/>
        </a:p>
      </dgm:t>
    </dgm:pt>
    <dgm:pt modelId="{4CE9CC37-B70B-4612-8D4A-AC701B6280A6}" type="parTrans" cxnId="{3728D143-1E21-4B74-A014-8EE894A5E277}">
      <dgm:prSet/>
      <dgm:spPr/>
      <dgm:t>
        <a:bodyPr/>
        <a:lstStyle/>
        <a:p>
          <a:endParaRPr lang="ru-RU"/>
        </a:p>
      </dgm:t>
    </dgm:pt>
    <dgm:pt modelId="{9C2AE4B5-027E-4222-81AA-3741ACED8507}" type="sibTrans" cxnId="{3728D143-1E21-4B74-A014-8EE894A5E277}">
      <dgm:prSet/>
      <dgm:spPr/>
      <dgm:t>
        <a:bodyPr/>
        <a:lstStyle/>
        <a:p>
          <a:endParaRPr lang="ru-RU"/>
        </a:p>
      </dgm:t>
    </dgm:pt>
    <dgm:pt modelId="{A6B01E27-FAD5-4998-A2FF-D8261174242A}">
      <dgm:prSet/>
      <dgm:spPr>
        <a:solidFill>
          <a:srgbClr val="DC6738"/>
        </a:solidFill>
      </dgm:spPr>
      <dgm:t>
        <a:bodyPr/>
        <a:lstStyle/>
        <a:p>
          <a:pPr rtl="0"/>
          <a:r>
            <a:rPr lang="ru-RU" b="1" dirty="0" smtClean="0"/>
            <a:t>Совокупный трудовой стаж</a:t>
          </a:r>
          <a:endParaRPr lang="ru-RU" b="1" dirty="0"/>
        </a:p>
      </dgm:t>
    </dgm:pt>
    <dgm:pt modelId="{F363814E-8BE4-4ED3-9632-90A5CF44D961}" type="parTrans" cxnId="{C0E63DB6-8425-4946-B75A-243BC4EE4B47}">
      <dgm:prSet/>
      <dgm:spPr/>
      <dgm:t>
        <a:bodyPr/>
        <a:lstStyle/>
        <a:p>
          <a:endParaRPr lang="ru-RU"/>
        </a:p>
      </dgm:t>
    </dgm:pt>
    <dgm:pt modelId="{BD9F6323-80BA-4C26-9550-133AAF76185C}" type="sibTrans" cxnId="{C0E63DB6-8425-4946-B75A-243BC4EE4B47}">
      <dgm:prSet/>
      <dgm:spPr/>
      <dgm:t>
        <a:bodyPr/>
        <a:lstStyle/>
        <a:p>
          <a:endParaRPr lang="ru-RU"/>
        </a:p>
      </dgm:t>
    </dgm:pt>
    <dgm:pt modelId="{C2FB825E-CA5E-48A2-BC33-692A1897751D}">
      <dgm:prSet/>
      <dgm:spPr>
        <a:solidFill>
          <a:srgbClr val="DC6738"/>
        </a:solidFill>
      </dgm:spPr>
      <dgm:t>
        <a:bodyPr/>
        <a:lstStyle/>
        <a:p>
          <a:pPr rtl="0"/>
          <a:r>
            <a:rPr lang="ru-RU" b="1" dirty="0" smtClean="0"/>
            <a:t>Потенциальные заемщики</a:t>
          </a:r>
          <a:endParaRPr lang="ru-RU" b="1" dirty="0"/>
        </a:p>
      </dgm:t>
    </dgm:pt>
    <dgm:pt modelId="{4074C7BA-B4B7-4810-AD3A-D011A3D65447}" type="parTrans" cxnId="{0EA38F39-E1AA-42AF-9705-733B91671E47}">
      <dgm:prSet/>
      <dgm:spPr/>
      <dgm:t>
        <a:bodyPr/>
        <a:lstStyle/>
        <a:p>
          <a:endParaRPr lang="ru-RU"/>
        </a:p>
      </dgm:t>
    </dgm:pt>
    <dgm:pt modelId="{84434978-7825-4265-88E3-0C5C20B5BF0D}" type="sibTrans" cxnId="{0EA38F39-E1AA-42AF-9705-733B91671E47}">
      <dgm:prSet/>
      <dgm:spPr/>
      <dgm:t>
        <a:bodyPr/>
        <a:lstStyle/>
        <a:p>
          <a:endParaRPr lang="ru-RU"/>
        </a:p>
      </dgm:t>
    </dgm:pt>
    <dgm:pt modelId="{BA46C66F-052F-45FE-9040-C07DDEB61738}">
      <dgm:prSet/>
      <dgm:spPr>
        <a:solidFill>
          <a:srgbClr val="DC6738"/>
        </a:solidFill>
      </dgm:spPr>
      <dgm:t>
        <a:bodyPr/>
        <a:lstStyle/>
        <a:p>
          <a:pPr rtl="0"/>
          <a:r>
            <a:rPr lang="ru-RU" b="1" dirty="0" smtClean="0"/>
            <a:t>Супруги</a:t>
          </a:r>
          <a:endParaRPr lang="ru-RU" b="1" dirty="0"/>
        </a:p>
      </dgm:t>
    </dgm:pt>
    <dgm:pt modelId="{677E80EB-1CA3-41D0-A1FE-CB2D2EDB6400}" type="parTrans" cxnId="{3CCF5DDA-BFE0-43BE-9EFE-47054E326660}">
      <dgm:prSet/>
      <dgm:spPr/>
      <dgm:t>
        <a:bodyPr/>
        <a:lstStyle/>
        <a:p>
          <a:endParaRPr lang="ru-RU"/>
        </a:p>
      </dgm:t>
    </dgm:pt>
    <dgm:pt modelId="{8FC02CC8-F8EF-4DE6-B232-341FB7527940}" type="sibTrans" cxnId="{3CCF5DDA-BFE0-43BE-9EFE-47054E326660}">
      <dgm:prSet/>
      <dgm:spPr/>
      <dgm:t>
        <a:bodyPr/>
        <a:lstStyle/>
        <a:p>
          <a:endParaRPr lang="ru-RU"/>
        </a:p>
      </dgm:t>
    </dgm:pt>
    <dgm:pt modelId="{32D7EC24-A587-43D0-A0B3-D1B6097ADFC5}">
      <dgm:prSet custT="1"/>
      <dgm:spPr>
        <a:solidFill>
          <a:srgbClr val="E68E46">
            <a:alpha val="89804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 без ограничений                                                               </a:t>
          </a:r>
          <a:r>
            <a:rPr lang="ru-RU" sz="1200" dirty="0" smtClean="0">
              <a:solidFill>
                <a:schemeClr val="bg1"/>
              </a:solidFill>
            </a:rPr>
            <a:t>(для не резидентов обязательно наличие созаемщика РФ и 40% первоначальный взнос)</a:t>
          </a:r>
          <a:endParaRPr lang="ru-RU" sz="1200" dirty="0">
            <a:solidFill>
              <a:schemeClr val="bg1"/>
            </a:solidFill>
          </a:endParaRPr>
        </a:p>
      </dgm:t>
    </dgm:pt>
    <dgm:pt modelId="{B749706C-794E-45BE-B16B-520C8F753154}" type="parTrans" cxnId="{0A6DB8E9-C287-4CA3-AA5E-4E0A5CE8B6FE}">
      <dgm:prSet/>
      <dgm:spPr/>
      <dgm:t>
        <a:bodyPr/>
        <a:lstStyle/>
        <a:p>
          <a:endParaRPr lang="ru-RU"/>
        </a:p>
      </dgm:t>
    </dgm:pt>
    <dgm:pt modelId="{50B3FE69-26AA-445A-B1AD-1BEBE95E0D16}" type="sibTrans" cxnId="{0A6DB8E9-C287-4CA3-AA5E-4E0A5CE8B6FE}">
      <dgm:prSet/>
      <dgm:spPr/>
      <dgm:t>
        <a:bodyPr/>
        <a:lstStyle/>
        <a:p>
          <a:endParaRPr lang="ru-RU"/>
        </a:p>
      </dgm:t>
    </dgm:pt>
    <dgm:pt modelId="{C9CBFFDA-B2BF-43AF-920A-05DE324796CC}">
      <dgm:prSet custT="1"/>
      <dgm:spPr>
        <a:solidFill>
          <a:srgbClr val="E68E46">
            <a:alpha val="89804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постоянная или временная на территории РФ</a:t>
          </a:r>
          <a:endParaRPr lang="ru-RU" sz="1400" dirty="0">
            <a:solidFill>
              <a:schemeClr val="bg1"/>
            </a:solidFill>
          </a:endParaRPr>
        </a:p>
      </dgm:t>
    </dgm:pt>
    <dgm:pt modelId="{F9FBEDDD-4943-4783-8335-B652D0632856}" type="parTrans" cxnId="{A48A3078-34D5-4992-BD38-6FF1BA4BC0DD}">
      <dgm:prSet/>
      <dgm:spPr/>
      <dgm:t>
        <a:bodyPr/>
        <a:lstStyle/>
        <a:p>
          <a:endParaRPr lang="ru-RU"/>
        </a:p>
      </dgm:t>
    </dgm:pt>
    <dgm:pt modelId="{44196BC3-0760-4E85-9590-EE548701C3EA}" type="sibTrans" cxnId="{A48A3078-34D5-4992-BD38-6FF1BA4BC0DD}">
      <dgm:prSet/>
      <dgm:spPr/>
      <dgm:t>
        <a:bodyPr/>
        <a:lstStyle/>
        <a:p>
          <a:endParaRPr lang="ru-RU"/>
        </a:p>
      </dgm:t>
    </dgm:pt>
    <dgm:pt modelId="{DA393828-AE56-4661-965C-2D464DA78ACE}">
      <dgm:prSet custT="1"/>
      <dgm:spPr>
        <a:solidFill>
          <a:srgbClr val="E68E46">
            <a:alpha val="9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 от 1 года, </a:t>
          </a:r>
          <a:r>
            <a:rPr lang="ru-RU" sz="1400" b="1" dirty="0" smtClean="0">
              <a:solidFill>
                <a:schemeClr val="bg1"/>
              </a:solidFill>
            </a:rPr>
            <a:t>стаж на последнем месте – от 3 месяцев     </a:t>
          </a:r>
          <a:r>
            <a:rPr lang="ru-RU" sz="1200" dirty="0" smtClean="0">
              <a:solidFill>
                <a:schemeClr val="bg1"/>
              </a:solidFill>
            </a:rPr>
            <a:t>(либо успешное прохождение испытательного срока –согласовывается индивидуально)</a:t>
          </a:r>
          <a:endParaRPr lang="ru-RU" sz="1400" dirty="0">
            <a:solidFill>
              <a:schemeClr val="bg1"/>
            </a:solidFill>
          </a:endParaRPr>
        </a:p>
      </dgm:t>
    </dgm:pt>
    <dgm:pt modelId="{463FC83E-AAB7-4F1D-9ACA-97FD6664A7F4}" type="parTrans" cxnId="{42E8550E-A9A6-4E75-BD39-A7A1649E5150}">
      <dgm:prSet/>
      <dgm:spPr/>
      <dgm:t>
        <a:bodyPr/>
        <a:lstStyle/>
        <a:p>
          <a:endParaRPr lang="ru-RU"/>
        </a:p>
      </dgm:t>
    </dgm:pt>
    <dgm:pt modelId="{FD12F734-08B2-4F83-A4D0-030BD6BA9DB4}" type="sibTrans" cxnId="{42E8550E-A9A6-4E75-BD39-A7A1649E5150}">
      <dgm:prSet/>
      <dgm:spPr/>
      <dgm:t>
        <a:bodyPr/>
        <a:lstStyle/>
        <a:p>
          <a:endParaRPr lang="ru-RU"/>
        </a:p>
      </dgm:t>
    </dgm:pt>
    <dgm:pt modelId="{0815460E-1AEF-4099-B365-D7E9C3EB7C57}">
      <dgm:prSet custT="1"/>
      <dgm:spPr>
        <a:solidFill>
          <a:srgbClr val="E68E46">
            <a:alpha val="89804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до 4-х человек, в том числе не состоящих в родственных связях между собой</a:t>
          </a:r>
          <a:endParaRPr lang="ru-RU" sz="1400" dirty="0">
            <a:solidFill>
              <a:schemeClr val="bg1"/>
            </a:solidFill>
          </a:endParaRPr>
        </a:p>
      </dgm:t>
    </dgm:pt>
    <dgm:pt modelId="{70A25ABC-AC6F-42F8-8286-E2BC163FE626}" type="parTrans" cxnId="{0744ABC0-0656-4991-9AC8-564670A06ED4}">
      <dgm:prSet/>
      <dgm:spPr/>
      <dgm:t>
        <a:bodyPr/>
        <a:lstStyle/>
        <a:p>
          <a:endParaRPr lang="ru-RU"/>
        </a:p>
      </dgm:t>
    </dgm:pt>
    <dgm:pt modelId="{7CF94103-48DF-48A4-B980-A73C035BE081}" type="sibTrans" cxnId="{0744ABC0-0656-4991-9AC8-564670A06ED4}">
      <dgm:prSet/>
      <dgm:spPr/>
      <dgm:t>
        <a:bodyPr/>
        <a:lstStyle/>
        <a:p>
          <a:endParaRPr lang="ru-RU"/>
        </a:p>
      </dgm:t>
    </dgm:pt>
    <dgm:pt modelId="{6006F0A7-724F-4E50-9944-73E34B4505E6}">
      <dgm:prSet custT="1"/>
      <dgm:spPr>
        <a:solidFill>
          <a:srgbClr val="E68E46">
            <a:alpha val="89804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не обязательное привлечение супруга в созаемщики </a:t>
          </a:r>
          <a:r>
            <a:rPr lang="ru-RU" sz="1200" dirty="0" smtClean="0">
              <a:solidFill>
                <a:schemeClr val="bg1"/>
              </a:solidFill>
            </a:rPr>
            <a:t>(возможно оформление собственности на 1 из супруга, или долевой собственности)</a:t>
          </a:r>
          <a:endParaRPr lang="ru-RU" sz="1200" dirty="0">
            <a:solidFill>
              <a:schemeClr val="bg1"/>
            </a:solidFill>
          </a:endParaRPr>
        </a:p>
      </dgm:t>
    </dgm:pt>
    <dgm:pt modelId="{C543E45B-28B9-476A-8DCF-42258E63E0A5}" type="parTrans" cxnId="{C6700606-E3D9-4C9B-A559-9E82F2328D33}">
      <dgm:prSet/>
      <dgm:spPr/>
      <dgm:t>
        <a:bodyPr/>
        <a:lstStyle/>
        <a:p>
          <a:endParaRPr lang="ru-RU"/>
        </a:p>
      </dgm:t>
    </dgm:pt>
    <dgm:pt modelId="{75D7EFAD-0995-447C-BF1C-ADB7DAFF0EB5}" type="sibTrans" cxnId="{C6700606-E3D9-4C9B-A559-9E82F2328D33}">
      <dgm:prSet/>
      <dgm:spPr/>
      <dgm:t>
        <a:bodyPr/>
        <a:lstStyle/>
        <a:p>
          <a:endParaRPr lang="ru-RU"/>
        </a:p>
      </dgm:t>
    </dgm:pt>
    <dgm:pt modelId="{B414E61F-2B4A-4C11-992F-DA56C5BBC717}">
      <dgm:prSet/>
      <dgm:spPr>
        <a:solidFill>
          <a:srgbClr val="DC6738"/>
        </a:solidFill>
      </dgm:spPr>
      <dgm:t>
        <a:bodyPr/>
        <a:lstStyle/>
        <a:p>
          <a:pPr rtl="0"/>
          <a:r>
            <a:rPr lang="ru-RU" b="1" u="none" dirty="0" smtClean="0"/>
            <a:t>Возраст</a:t>
          </a:r>
          <a:endParaRPr lang="ru-RU" b="1" u="none" dirty="0"/>
        </a:p>
      </dgm:t>
    </dgm:pt>
    <dgm:pt modelId="{9E8C0A28-03A6-4A2C-8106-6EBC7DE1DD05}" type="sibTrans" cxnId="{2589357D-7825-4221-964E-5B30BD07CC4F}">
      <dgm:prSet/>
      <dgm:spPr/>
      <dgm:t>
        <a:bodyPr/>
        <a:lstStyle/>
        <a:p>
          <a:endParaRPr lang="ru-RU"/>
        </a:p>
      </dgm:t>
    </dgm:pt>
    <dgm:pt modelId="{4A91F6A3-DA0C-401B-9194-08CEA13E02F2}" type="parTrans" cxnId="{2589357D-7825-4221-964E-5B30BD07CC4F}">
      <dgm:prSet/>
      <dgm:spPr/>
      <dgm:t>
        <a:bodyPr/>
        <a:lstStyle/>
        <a:p>
          <a:endParaRPr lang="ru-RU"/>
        </a:p>
      </dgm:t>
    </dgm:pt>
    <dgm:pt modelId="{8122343A-F06C-484B-BAED-F925377128E8}" type="pres">
      <dgm:prSet presAssocID="{7FAC9EC2-60D1-4D46-8265-93CD3B8F35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D66D7-08BF-4643-81DC-C69F1718829B}" type="pres">
      <dgm:prSet presAssocID="{B414E61F-2B4A-4C11-992F-DA56C5BBC717}" presName="linNode" presStyleCnt="0"/>
      <dgm:spPr/>
      <dgm:t>
        <a:bodyPr/>
        <a:lstStyle/>
        <a:p>
          <a:endParaRPr lang="ru-RU"/>
        </a:p>
      </dgm:t>
    </dgm:pt>
    <dgm:pt modelId="{C70A8D03-8345-4A54-9E6E-9885C8CA524C}" type="pres">
      <dgm:prSet presAssocID="{B414E61F-2B4A-4C11-992F-DA56C5BBC717}" presName="parentText" presStyleLbl="node1" presStyleIdx="0" presStyleCnt="6" custLinFactNeighborY="-2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BE986-E9E4-4E44-8A59-62A64827DCBE}" type="pres">
      <dgm:prSet presAssocID="{B414E61F-2B4A-4C11-992F-DA56C5BBC717}" presName="descendantText" presStyleLbl="alignAccFollowNode1" presStyleIdx="0" presStyleCnt="6" custScaleY="120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12DDF-7BE4-44C2-87C4-B41A159274AF}" type="pres">
      <dgm:prSet presAssocID="{9E8C0A28-03A6-4A2C-8106-6EBC7DE1DD05}" presName="sp" presStyleCnt="0"/>
      <dgm:spPr/>
      <dgm:t>
        <a:bodyPr/>
        <a:lstStyle/>
        <a:p>
          <a:endParaRPr lang="ru-RU"/>
        </a:p>
      </dgm:t>
    </dgm:pt>
    <dgm:pt modelId="{3B3CE81F-AAD9-492C-8D15-F8116B12B713}" type="pres">
      <dgm:prSet presAssocID="{AB203216-2419-4336-B794-49415D6F0034}" presName="linNode" presStyleCnt="0"/>
      <dgm:spPr/>
      <dgm:t>
        <a:bodyPr/>
        <a:lstStyle/>
        <a:p>
          <a:endParaRPr lang="ru-RU"/>
        </a:p>
      </dgm:t>
    </dgm:pt>
    <dgm:pt modelId="{ACD916AE-E82D-4F54-9CA0-CF7A3C49C5EA}" type="pres">
      <dgm:prSet presAssocID="{AB203216-2419-4336-B794-49415D6F0034}" presName="parentText" presStyleLbl="node1" presStyleIdx="1" presStyleCnt="6" custLinFactNeighborY="3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0626-9892-4C8A-BE27-DF1D5065E5A7}" type="pres">
      <dgm:prSet presAssocID="{AB203216-2419-4336-B794-49415D6F0034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1094F-7776-47FB-BCB1-4C07ED6ABECD}" type="pres">
      <dgm:prSet presAssocID="{2B3F54BA-1504-4948-B079-A00FC3FF3F30}" presName="sp" presStyleCnt="0"/>
      <dgm:spPr/>
      <dgm:t>
        <a:bodyPr/>
        <a:lstStyle/>
        <a:p>
          <a:endParaRPr lang="ru-RU"/>
        </a:p>
      </dgm:t>
    </dgm:pt>
    <dgm:pt modelId="{786FF27E-C67C-419A-AFC8-9602A1722E61}" type="pres">
      <dgm:prSet presAssocID="{43F482B3-1630-49A3-BE33-3D02B1EB1252}" presName="linNode" presStyleCnt="0"/>
      <dgm:spPr/>
      <dgm:t>
        <a:bodyPr/>
        <a:lstStyle/>
        <a:p>
          <a:endParaRPr lang="ru-RU"/>
        </a:p>
      </dgm:t>
    </dgm:pt>
    <dgm:pt modelId="{73DF0E3D-A451-42E0-8C05-C14BC6897809}" type="pres">
      <dgm:prSet presAssocID="{43F482B3-1630-49A3-BE33-3D02B1EB1252}" presName="parentText" presStyleLbl="node1" presStyleIdx="2" presStyleCnt="6" custLinFactNeighborY="3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4E16C-B85E-4198-8EEE-708BDF6904A9}" type="pres">
      <dgm:prSet presAssocID="{43F482B3-1630-49A3-BE33-3D02B1EB125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20B25-9AF6-4F32-B7C1-E8794DA1E6ED}" type="pres">
      <dgm:prSet presAssocID="{9C2AE4B5-027E-4222-81AA-3741ACED8507}" presName="sp" presStyleCnt="0"/>
      <dgm:spPr/>
      <dgm:t>
        <a:bodyPr/>
        <a:lstStyle/>
        <a:p>
          <a:endParaRPr lang="ru-RU"/>
        </a:p>
      </dgm:t>
    </dgm:pt>
    <dgm:pt modelId="{95EA97DB-5D47-411D-BFD8-E7C148AC5CF6}" type="pres">
      <dgm:prSet presAssocID="{A6B01E27-FAD5-4998-A2FF-D8261174242A}" presName="linNode" presStyleCnt="0"/>
      <dgm:spPr/>
      <dgm:t>
        <a:bodyPr/>
        <a:lstStyle/>
        <a:p>
          <a:endParaRPr lang="ru-RU"/>
        </a:p>
      </dgm:t>
    </dgm:pt>
    <dgm:pt modelId="{B91F7D03-9225-4058-9A89-CA8FAB5ED069}" type="pres">
      <dgm:prSet presAssocID="{A6B01E27-FAD5-4998-A2FF-D8261174242A}" presName="parentText" presStyleLbl="node1" presStyleIdx="3" presStyleCnt="6" custLinFactNeighborY="3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A0FE5-CD4A-416C-99AD-CE0268B4DA47}" type="pres">
      <dgm:prSet presAssocID="{A6B01E27-FAD5-4998-A2FF-D8261174242A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BA899-AC0E-4499-99F1-FD2C470680CC}" type="pres">
      <dgm:prSet presAssocID="{BD9F6323-80BA-4C26-9550-133AAF76185C}" presName="sp" presStyleCnt="0"/>
      <dgm:spPr/>
      <dgm:t>
        <a:bodyPr/>
        <a:lstStyle/>
        <a:p>
          <a:endParaRPr lang="ru-RU"/>
        </a:p>
      </dgm:t>
    </dgm:pt>
    <dgm:pt modelId="{66FC8DB5-B04F-4B65-868E-DE68E77CEAD7}" type="pres">
      <dgm:prSet presAssocID="{C2FB825E-CA5E-48A2-BC33-692A1897751D}" presName="linNode" presStyleCnt="0"/>
      <dgm:spPr/>
      <dgm:t>
        <a:bodyPr/>
        <a:lstStyle/>
        <a:p>
          <a:endParaRPr lang="ru-RU"/>
        </a:p>
      </dgm:t>
    </dgm:pt>
    <dgm:pt modelId="{3B02C43E-1693-4185-BCB6-BFF5B46F15BD}" type="pres">
      <dgm:prSet presAssocID="{C2FB825E-CA5E-48A2-BC33-692A1897751D}" presName="parentText" presStyleLbl="node1" presStyleIdx="4" presStyleCnt="6" custLinFactNeighborY="3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17B3-CBED-477B-8BF3-6E1841E796F6}" type="pres">
      <dgm:prSet presAssocID="{C2FB825E-CA5E-48A2-BC33-692A1897751D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71D92-D0DC-4800-8A4C-71E083B47010}" type="pres">
      <dgm:prSet presAssocID="{84434978-7825-4265-88E3-0C5C20B5BF0D}" presName="sp" presStyleCnt="0"/>
      <dgm:spPr/>
      <dgm:t>
        <a:bodyPr/>
        <a:lstStyle/>
        <a:p>
          <a:endParaRPr lang="ru-RU"/>
        </a:p>
      </dgm:t>
    </dgm:pt>
    <dgm:pt modelId="{C16F7B36-13FE-4DA6-A500-F31982B44EFA}" type="pres">
      <dgm:prSet presAssocID="{BA46C66F-052F-45FE-9040-C07DDEB61738}" presName="linNode" presStyleCnt="0"/>
      <dgm:spPr/>
      <dgm:t>
        <a:bodyPr/>
        <a:lstStyle/>
        <a:p>
          <a:endParaRPr lang="ru-RU"/>
        </a:p>
      </dgm:t>
    </dgm:pt>
    <dgm:pt modelId="{7DFCC05C-8A23-4767-AF6A-3DDDCEA0A96A}" type="pres">
      <dgm:prSet presAssocID="{BA46C66F-052F-45FE-9040-C07DDEB61738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CB13E-07A2-4EBD-9D67-CE9D55F56869}" type="pres">
      <dgm:prSet presAssocID="{BA46C66F-052F-45FE-9040-C07DDEB6173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1CD31-83C0-4A8A-AD85-8B38170625B9}" type="presOf" srcId="{43F482B3-1630-49A3-BE33-3D02B1EB1252}" destId="{73DF0E3D-A451-42E0-8C05-C14BC6897809}" srcOrd="0" destOrd="0" presId="urn:microsoft.com/office/officeart/2005/8/layout/vList5"/>
    <dgm:cxn modelId="{5FD669C9-EA45-4495-815E-96A4EA1FF7E8}" type="presOf" srcId="{7FAC9EC2-60D1-4D46-8265-93CD3B8F356F}" destId="{8122343A-F06C-484B-BAED-F925377128E8}" srcOrd="0" destOrd="0" presId="urn:microsoft.com/office/officeart/2005/8/layout/vList5"/>
    <dgm:cxn modelId="{C0E63DB6-8425-4946-B75A-243BC4EE4B47}" srcId="{7FAC9EC2-60D1-4D46-8265-93CD3B8F356F}" destId="{A6B01E27-FAD5-4998-A2FF-D8261174242A}" srcOrd="3" destOrd="0" parTransId="{F363814E-8BE4-4ED3-9632-90A5CF44D961}" sibTransId="{BD9F6323-80BA-4C26-9550-133AAF76185C}"/>
    <dgm:cxn modelId="{823993F5-D320-4517-945C-E632C0D22A5C}" type="presOf" srcId="{0815460E-1AEF-4099-B365-D7E9C3EB7C57}" destId="{FCB917B3-CBED-477B-8BF3-6E1841E796F6}" srcOrd="0" destOrd="0" presId="urn:microsoft.com/office/officeart/2005/8/layout/vList5"/>
    <dgm:cxn modelId="{22557E1E-75B4-45C9-BB48-2BA984E56DF3}" type="presOf" srcId="{B414E61F-2B4A-4C11-992F-DA56C5BBC717}" destId="{C70A8D03-8345-4A54-9E6E-9885C8CA524C}" srcOrd="0" destOrd="0" presId="urn:microsoft.com/office/officeart/2005/8/layout/vList5"/>
    <dgm:cxn modelId="{3728D143-1E21-4B74-A014-8EE894A5E277}" srcId="{7FAC9EC2-60D1-4D46-8265-93CD3B8F356F}" destId="{43F482B3-1630-49A3-BE33-3D02B1EB1252}" srcOrd="2" destOrd="0" parTransId="{4CE9CC37-B70B-4612-8D4A-AC701B6280A6}" sibTransId="{9C2AE4B5-027E-4222-81AA-3741ACED8507}"/>
    <dgm:cxn modelId="{3CCF5DDA-BFE0-43BE-9EFE-47054E326660}" srcId="{7FAC9EC2-60D1-4D46-8265-93CD3B8F356F}" destId="{BA46C66F-052F-45FE-9040-C07DDEB61738}" srcOrd="5" destOrd="0" parTransId="{677E80EB-1CA3-41D0-A1FE-CB2D2EDB6400}" sibTransId="{8FC02CC8-F8EF-4DE6-B232-341FB7527940}"/>
    <dgm:cxn modelId="{06B7617F-76EE-4882-82C2-21995B6CD56C}" srcId="{7FAC9EC2-60D1-4D46-8265-93CD3B8F356F}" destId="{AB203216-2419-4336-B794-49415D6F0034}" srcOrd="1" destOrd="0" parTransId="{96A410EF-E68D-436B-A1FF-C7E4D324D624}" sibTransId="{2B3F54BA-1504-4948-B079-A00FC3FF3F30}"/>
    <dgm:cxn modelId="{C6700606-E3D9-4C9B-A559-9E82F2328D33}" srcId="{BA46C66F-052F-45FE-9040-C07DDEB61738}" destId="{6006F0A7-724F-4E50-9944-73E34B4505E6}" srcOrd="0" destOrd="0" parTransId="{C543E45B-28B9-476A-8DCF-42258E63E0A5}" sibTransId="{75D7EFAD-0995-447C-BF1C-ADB7DAFF0EB5}"/>
    <dgm:cxn modelId="{D80FD627-4235-4EEC-9302-F727DDBF592D}" type="presOf" srcId="{26962253-B6F6-4F6F-AD8A-8CCD77A4E7BE}" destId="{CFDBE986-E9E4-4E44-8A59-62A64827DCBE}" srcOrd="0" destOrd="0" presId="urn:microsoft.com/office/officeart/2005/8/layout/vList5"/>
    <dgm:cxn modelId="{B1D46E4C-7294-4A29-9DC7-AE2AA8E0E2CE}" type="presOf" srcId="{32D7EC24-A587-43D0-A0B3-D1B6097ADFC5}" destId="{E5550626-9892-4C8A-BE27-DF1D5065E5A7}" srcOrd="0" destOrd="0" presId="urn:microsoft.com/office/officeart/2005/8/layout/vList5"/>
    <dgm:cxn modelId="{CCF1CBFC-E773-4C6C-95F8-2588230DAA55}" type="presOf" srcId="{6006F0A7-724F-4E50-9944-73E34B4505E6}" destId="{567CB13E-07A2-4EBD-9D67-CE9D55F56869}" srcOrd="0" destOrd="0" presId="urn:microsoft.com/office/officeart/2005/8/layout/vList5"/>
    <dgm:cxn modelId="{42E8550E-A9A6-4E75-BD39-A7A1649E5150}" srcId="{A6B01E27-FAD5-4998-A2FF-D8261174242A}" destId="{DA393828-AE56-4661-965C-2D464DA78ACE}" srcOrd="0" destOrd="0" parTransId="{463FC83E-AAB7-4F1D-9ACA-97FD6664A7F4}" sibTransId="{FD12F734-08B2-4F83-A4D0-030BD6BA9DB4}"/>
    <dgm:cxn modelId="{220679DC-2124-4B35-A65F-F1FCDC1DF7AB}" srcId="{B414E61F-2B4A-4C11-992F-DA56C5BBC717}" destId="{26962253-B6F6-4F6F-AD8A-8CCD77A4E7BE}" srcOrd="0" destOrd="0" parTransId="{CD2B3E16-1F89-47DA-B2B5-387383D2113C}" sibTransId="{5837AC4C-4896-4C98-900A-3DF8DDC74BFF}"/>
    <dgm:cxn modelId="{A8CD9678-61D4-480C-AB9C-591FBB35DF42}" type="presOf" srcId="{DA393828-AE56-4661-965C-2D464DA78ACE}" destId="{E1CA0FE5-CD4A-416C-99AD-CE0268B4DA47}" srcOrd="0" destOrd="0" presId="urn:microsoft.com/office/officeart/2005/8/layout/vList5"/>
    <dgm:cxn modelId="{0A6DB8E9-C287-4CA3-AA5E-4E0A5CE8B6FE}" srcId="{AB203216-2419-4336-B794-49415D6F0034}" destId="{32D7EC24-A587-43D0-A0B3-D1B6097ADFC5}" srcOrd="0" destOrd="0" parTransId="{B749706C-794E-45BE-B16B-520C8F753154}" sibTransId="{50B3FE69-26AA-445A-B1AD-1BEBE95E0D16}"/>
    <dgm:cxn modelId="{EA4587C0-1601-4054-8555-EE5FF7692BC2}" type="presOf" srcId="{C9CBFFDA-B2BF-43AF-920A-05DE324796CC}" destId="{CB14E16C-B85E-4198-8EEE-708BDF6904A9}" srcOrd="0" destOrd="0" presId="urn:microsoft.com/office/officeart/2005/8/layout/vList5"/>
    <dgm:cxn modelId="{63DF82B3-B402-44A5-B419-369B81842FCF}" type="presOf" srcId="{AB203216-2419-4336-B794-49415D6F0034}" destId="{ACD916AE-E82D-4F54-9CA0-CF7A3C49C5EA}" srcOrd="0" destOrd="0" presId="urn:microsoft.com/office/officeart/2005/8/layout/vList5"/>
    <dgm:cxn modelId="{A48A3078-34D5-4992-BD38-6FF1BA4BC0DD}" srcId="{43F482B3-1630-49A3-BE33-3D02B1EB1252}" destId="{C9CBFFDA-B2BF-43AF-920A-05DE324796CC}" srcOrd="0" destOrd="0" parTransId="{F9FBEDDD-4943-4783-8335-B652D0632856}" sibTransId="{44196BC3-0760-4E85-9590-EE548701C3EA}"/>
    <dgm:cxn modelId="{0EA38F39-E1AA-42AF-9705-733B91671E47}" srcId="{7FAC9EC2-60D1-4D46-8265-93CD3B8F356F}" destId="{C2FB825E-CA5E-48A2-BC33-692A1897751D}" srcOrd="4" destOrd="0" parTransId="{4074C7BA-B4B7-4810-AD3A-D011A3D65447}" sibTransId="{84434978-7825-4265-88E3-0C5C20B5BF0D}"/>
    <dgm:cxn modelId="{5034F581-62A3-4E09-BB93-B5E5648DF732}" type="presOf" srcId="{A6B01E27-FAD5-4998-A2FF-D8261174242A}" destId="{B91F7D03-9225-4058-9A89-CA8FAB5ED069}" srcOrd="0" destOrd="0" presId="urn:microsoft.com/office/officeart/2005/8/layout/vList5"/>
    <dgm:cxn modelId="{0744ABC0-0656-4991-9AC8-564670A06ED4}" srcId="{C2FB825E-CA5E-48A2-BC33-692A1897751D}" destId="{0815460E-1AEF-4099-B365-D7E9C3EB7C57}" srcOrd="0" destOrd="0" parTransId="{70A25ABC-AC6F-42F8-8286-E2BC163FE626}" sibTransId="{7CF94103-48DF-48A4-B980-A73C035BE081}"/>
    <dgm:cxn modelId="{2589357D-7825-4221-964E-5B30BD07CC4F}" srcId="{7FAC9EC2-60D1-4D46-8265-93CD3B8F356F}" destId="{B414E61F-2B4A-4C11-992F-DA56C5BBC717}" srcOrd="0" destOrd="0" parTransId="{4A91F6A3-DA0C-401B-9194-08CEA13E02F2}" sibTransId="{9E8C0A28-03A6-4A2C-8106-6EBC7DE1DD05}"/>
    <dgm:cxn modelId="{33C306A7-2496-45F4-96FF-86722D6E1520}" type="presOf" srcId="{C2FB825E-CA5E-48A2-BC33-692A1897751D}" destId="{3B02C43E-1693-4185-BCB6-BFF5B46F15BD}" srcOrd="0" destOrd="0" presId="urn:microsoft.com/office/officeart/2005/8/layout/vList5"/>
    <dgm:cxn modelId="{D102EB7C-7224-4F50-9C86-4F49E79FECE9}" type="presOf" srcId="{BA46C66F-052F-45FE-9040-C07DDEB61738}" destId="{7DFCC05C-8A23-4767-AF6A-3DDDCEA0A96A}" srcOrd="0" destOrd="0" presId="urn:microsoft.com/office/officeart/2005/8/layout/vList5"/>
    <dgm:cxn modelId="{75B4E838-1860-44C1-AC4B-0EA4A75C4AFB}" type="presParOf" srcId="{8122343A-F06C-484B-BAED-F925377128E8}" destId="{489D66D7-08BF-4643-81DC-C69F1718829B}" srcOrd="0" destOrd="0" presId="urn:microsoft.com/office/officeart/2005/8/layout/vList5"/>
    <dgm:cxn modelId="{D3D81E43-D7FC-4A99-BD62-9521AF8293B8}" type="presParOf" srcId="{489D66D7-08BF-4643-81DC-C69F1718829B}" destId="{C70A8D03-8345-4A54-9E6E-9885C8CA524C}" srcOrd="0" destOrd="0" presId="urn:microsoft.com/office/officeart/2005/8/layout/vList5"/>
    <dgm:cxn modelId="{5BC588BD-2376-4FC8-9E15-81B71B56EDA0}" type="presParOf" srcId="{489D66D7-08BF-4643-81DC-C69F1718829B}" destId="{CFDBE986-E9E4-4E44-8A59-62A64827DCBE}" srcOrd="1" destOrd="0" presId="urn:microsoft.com/office/officeart/2005/8/layout/vList5"/>
    <dgm:cxn modelId="{71CD8A92-9533-4548-B3BF-E56CC5BB7A04}" type="presParOf" srcId="{8122343A-F06C-484B-BAED-F925377128E8}" destId="{1A412DDF-7BE4-44C2-87C4-B41A159274AF}" srcOrd="1" destOrd="0" presId="urn:microsoft.com/office/officeart/2005/8/layout/vList5"/>
    <dgm:cxn modelId="{E8447D0D-2139-4602-9509-65490C3713CC}" type="presParOf" srcId="{8122343A-F06C-484B-BAED-F925377128E8}" destId="{3B3CE81F-AAD9-492C-8D15-F8116B12B713}" srcOrd="2" destOrd="0" presId="urn:microsoft.com/office/officeart/2005/8/layout/vList5"/>
    <dgm:cxn modelId="{1B0001E9-4D74-4649-AA0B-E767B8E2785F}" type="presParOf" srcId="{3B3CE81F-AAD9-492C-8D15-F8116B12B713}" destId="{ACD916AE-E82D-4F54-9CA0-CF7A3C49C5EA}" srcOrd="0" destOrd="0" presId="urn:microsoft.com/office/officeart/2005/8/layout/vList5"/>
    <dgm:cxn modelId="{62EF6FED-1D06-4DD1-9131-FDCD0954700A}" type="presParOf" srcId="{3B3CE81F-AAD9-492C-8D15-F8116B12B713}" destId="{E5550626-9892-4C8A-BE27-DF1D5065E5A7}" srcOrd="1" destOrd="0" presId="urn:microsoft.com/office/officeart/2005/8/layout/vList5"/>
    <dgm:cxn modelId="{4541AC80-52E7-4F7A-B91E-AE3ECD101901}" type="presParOf" srcId="{8122343A-F06C-484B-BAED-F925377128E8}" destId="{2A31094F-7776-47FB-BCB1-4C07ED6ABECD}" srcOrd="3" destOrd="0" presId="urn:microsoft.com/office/officeart/2005/8/layout/vList5"/>
    <dgm:cxn modelId="{8FA984EF-FCD8-4F69-9FD9-02B97596A42B}" type="presParOf" srcId="{8122343A-F06C-484B-BAED-F925377128E8}" destId="{786FF27E-C67C-419A-AFC8-9602A1722E61}" srcOrd="4" destOrd="0" presId="urn:microsoft.com/office/officeart/2005/8/layout/vList5"/>
    <dgm:cxn modelId="{A57A769C-F859-4A85-9C9D-2E0276E233A2}" type="presParOf" srcId="{786FF27E-C67C-419A-AFC8-9602A1722E61}" destId="{73DF0E3D-A451-42E0-8C05-C14BC6897809}" srcOrd="0" destOrd="0" presId="urn:microsoft.com/office/officeart/2005/8/layout/vList5"/>
    <dgm:cxn modelId="{A2CFA0B2-1ABE-4B95-91F5-E33431DBF825}" type="presParOf" srcId="{786FF27E-C67C-419A-AFC8-9602A1722E61}" destId="{CB14E16C-B85E-4198-8EEE-708BDF6904A9}" srcOrd="1" destOrd="0" presId="urn:microsoft.com/office/officeart/2005/8/layout/vList5"/>
    <dgm:cxn modelId="{262B162C-942C-4496-84D8-DF13565707D0}" type="presParOf" srcId="{8122343A-F06C-484B-BAED-F925377128E8}" destId="{50A20B25-9AF6-4F32-B7C1-E8794DA1E6ED}" srcOrd="5" destOrd="0" presId="urn:microsoft.com/office/officeart/2005/8/layout/vList5"/>
    <dgm:cxn modelId="{1EF63554-D36C-46FA-BEE7-14EFE75DE54A}" type="presParOf" srcId="{8122343A-F06C-484B-BAED-F925377128E8}" destId="{95EA97DB-5D47-411D-BFD8-E7C148AC5CF6}" srcOrd="6" destOrd="0" presId="urn:microsoft.com/office/officeart/2005/8/layout/vList5"/>
    <dgm:cxn modelId="{BCF66B1D-596B-4A5C-9A5F-7B5F17FF0DF7}" type="presParOf" srcId="{95EA97DB-5D47-411D-BFD8-E7C148AC5CF6}" destId="{B91F7D03-9225-4058-9A89-CA8FAB5ED069}" srcOrd="0" destOrd="0" presId="urn:microsoft.com/office/officeart/2005/8/layout/vList5"/>
    <dgm:cxn modelId="{BC056B74-6516-4780-80D2-281197263CB9}" type="presParOf" srcId="{95EA97DB-5D47-411D-BFD8-E7C148AC5CF6}" destId="{E1CA0FE5-CD4A-416C-99AD-CE0268B4DA47}" srcOrd="1" destOrd="0" presId="urn:microsoft.com/office/officeart/2005/8/layout/vList5"/>
    <dgm:cxn modelId="{35A2F04C-1E68-41DB-83A8-C6F0DF8F8649}" type="presParOf" srcId="{8122343A-F06C-484B-BAED-F925377128E8}" destId="{190BA899-AC0E-4499-99F1-FD2C470680CC}" srcOrd="7" destOrd="0" presId="urn:microsoft.com/office/officeart/2005/8/layout/vList5"/>
    <dgm:cxn modelId="{E2938DAD-B679-4313-8BC0-76C8AEFD3ABE}" type="presParOf" srcId="{8122343A-F06C-484B-BAED-F925377128E8}" destId="{66FC8DB5-B04F-4B65-868E-DE68E77CEAD7}" srcOrd="8" destOrd="0" presId="urn:microsoft.com/office/officeart/2005/8/layout/vList5"/>
    <dgm:cxn modelId="{D35B005B-CEBC-4088-A5E4-5ABCF09F724B}" type="presParOf" srcId="{66FC8DB5-B04F-4B65-868E-DE68E77CEAD7}" destId="{3B02C43E-1693-4185-BCB6-BFF5B46F15BD}" srcOrd="0" destOrd="0" presId="urn:microsoft.com/office/officeart/2005/8/layout/vList5"/>
    <dgm:cxn modelId="{632FA7AC-9B08-4C22-9772-83DE6060FCE7}" type="presParOf" srcId="{66FC8DB5-B04F-4B65-868E-DE68E77CEAD7}" destId="{FCB917B3-CBED-477B-8BF3-6E1841E796F6}" srcOrd="1" destOrd="0" presId="urn:microsoft.com/office/officeart/2005/8/layout/vList5"/>
    <dgm:cxn modelId="{5A6D3662-341B-4C84-B811-4F200349AC64}" type="presParOf" srcId="{8122343A-F06C-484B-BAED-F925377128E8}" destId="{B2971D92-D0DC-4800-8A4C-71E083B47010}" srcOrd="9" destOrd="0" presId="urn:microsoft.com/office/officeart/2005/8/layout/vList5"/>
    <dgm:cxn modelId="{BCDEE9D3-8853-4C1E-97E1-A95F508857E1}" type="presParOf" srcId="{8122343A-F06C-484B-BAED-F925377128E8}" destId="{C16F7B36-13FE-4DA6-A500-F31982B44EFA}" srcOrd="10" destOrd="0" presId="urn:microsoft.com/office/officeart/2005/8/layout/vList5"/>
    <dgm:cxn modelId="{758C3557-A717-4744-81EA-E1FF1C272D67}" type="presParOf" srcId="{C16F7B36-13FE-4DA6-A500-F31982B44EFA}" destId="{7DFCC05C-8A23-4767-AF6A-3DDDCEA0A96A}" srcOrd="0" destOrd="0" presId="urn:microsoft.com/office/officeart/2005/8/layout/vList5"/>
    <dgm:cxn modelId="{DDFE3042-FE8A-4FA2-A529-383DC5CE1470}" type="presParOf" srcId="{C16F7B36-13FE-4DA6-A500-F31982B44EFA}" destId="{567CB13E-07A2-4EBD-9D67-CE9D55F568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524D2-BF50-4ACB-94DE-6E5D354B8420}" type="datetimeFigureOut">
              <a:rPr lang="ru-RU" smtClean="0"/>
              <a:pPr/>
              <a:t>13.12.2018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B22B-23B4-45D9-B8D5-08BB060393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4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1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6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8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8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1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5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B22B-23B4-45D9-B8D5-08BB060393D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2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72402" y="194380"/>
            <a:ext cx="8747615" cy="980537"/>
          </a:xfrm>
          <a:prstGeom prst="rect">
            <a:avLst/>
          </a:prstGeom>
          <a:solidFill>
            <a:srgbClr val="F08B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05" tIns="40053" rIns="80105" bIns="40053" anchor="ctr"/>
          <a:lstStyle/>
          <a:p>
            <a:pPr>
              <a:defRPr/>
            </a:pPr>
            <a:endParaRPr lang="ru-RU" baseline="-25000" dirty="0"/>
          </a:p>
        </p:txBody>
      </p:sp>
      <p:pic>
        <p:nvPicPr>
          <p:cNvPr id="5" name="Picture 5" descr="ABS_PP_09_0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17" y="6462041"/>
            <a:ext cx="8770693" cy="1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logo_angl_1tran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28" y="319648"/>
            <a:ext cx="3014968" cy="9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9889" y="4047415"/>
            <a:ext cx="5510021" cy="787597"/>
          </a:xfrm>
        </p:spPr>
        <p:txBody>
          <a:bodyPr/>
          <a:lstStyle>
            <a:lvl1pPr marL="0" indent="0" algn="ctr">
              <a:lnSpc>
                <a:spcPct val="95000"/>
              </a:lnSpc>
              <a:defRPr baseline="0">
                <a:solidFill>
                  <a:srgbClr val="FF6600"/>
                </a:solidFill>
              </a:defRPr>
            </a:lvl1pPr>
          </a:lstStyle>
          <a:p>
            <a:r>
              <a:rPr lang="ru-RU" dirty="0"/>
              <a:t>ОБРАЗЕЦ </a:t>
            </a:r>
          </a:p>
          <a:p>
            <a:r>
              <a:rPr lang="ru-RU" dirty="0"/>
              <a:t>ПОДЗАГОЛОВКА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817477" y="2447743"/>
            <a:ext cx="5734005" cy="807756"/>
          </a:xfrm>
        </p:spPr>
        <p:txBody>
          <a:bodyPr anchor="t"/>
          <a:lstStyle>
            <a:lvl1pPr algn="ctr">
              <a:defRPr sz="2600">
                <a:solidFill>
                  <a:srgbClr val="003364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5215" y="6462041"/>
            <a:ext cx="594577" cy="197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6B41-4D81-4166-B1A1-F180415D4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81336-184B-4338-A5B1-13FEFDB59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978" y="195819"/>
            <a:ext cx="2192334" cy="56802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18" y="195819"/>
            <a:ext cx="6448040" cy="56802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1B9B1-A2B3-4AF5-AB56-19D293909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72402" y="194380"/>
            <a:ext cx="8747615" cy="980537"/>
          </a:xfrm>
          <a:prstGeom prst="rect">
            <a:avLst/>
          </a:prstGeom>
          <a:solidFill>
            <a:srgbClr val="F08B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05" tIns="40053" rIns="80105" bIns="40053" anchor="ctr"/>
          <a:lstStyle/>
          <a:p>
            <a:pPr>
              <a:defRPr/>
            </a:pPr>
            <a:endParaRPr lang="ru-RU" baseline="-25000" dirty="0">
              <a:solidFill>
                <a:prstClr val="black"/>
              </a:solidFill>
            </a:endParaRPr>
          </a:p>
        </p:txBody>
      </p:sp>
      <p:pic>
        <p:nvPicPr>
          <p:cNvPr id="5" name="Picture 5" descr="ABS_PP_09_0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17" y="6462041"/>
            <a:ext cx="8770693" cy="1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logo_angl_1tran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28" y="319648"/>
            <a:ext cx="3014968" cy="9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9889" y="4047415"/>
            <a:ext cx="5510021" cy="787597"/>
          </a:xfrm>
        </p:spPr>
        <p:txBody>
          <a:bodyPr/>
          <a:lstStyle>
            <a:lvl1pPr marL="0" indent="0" algn="ctr">
              <a:lnSpc>
                <a:spcPct val="95000"/>
              </a:lnSpc>
              <a:defRPr baseline="0">
                <a:solidFill>
                  <a:srgbClr val="FF6600"/>
                </a:solidFill>
              </a:defRPr>
            </a:lvl1pPr>
          </a:lstStyle>
          <a:p>
            <a:r>
              <a:rPr lang="ru-RU" dirty="0"/>
              <a:t>ОБРАЗЕЦ </a:t>
            </a:r>
          </a:p>
          <a:p>
            <a:r>
              <a:rPr lang="ru-RU" dirty="0"/>
              <a:t>ПОДЗАГОЛОВКА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817477" y="2447743"/>
            <a:ext cx="5734005" cy="807756"/>
          </a:xfrm>
        </p:spPr>
        <p:txBody>
          <a:bodyPr anchor="t"/>
          <a:lstStyle>
            <a:lvl1pPr algn="ctr">
              <a:defRPr sz="2600">
                <a:solidFill>
                  <a:srgbClr val="003364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5215" y="6462041"/>
            <a:ext cx="594577" cy="197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6B41-4D81-4166-B1A1-F180415D475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874" y="195823"/>
            <a:ext cx="4934201" cy="10122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824C-0571-469F-A46B-42660FEBEEA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4" y="4407381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4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25" indent="0">
              <a:buNone/>
              <a:defRPr sz="1600"/>
            </a:lvl2pPr>
            <a:lvl3pPr marL="801046" indent="0">
              <a:buNone/>
              <a:defRPr sz="1400"/>
            </a:lvl3pPr>
            <a:lvl4pPr marL="1201571" indent="0">
              <a:buNone/>
              <a:defRPr sz="1200"/>
            </a:lvl4pPr>
            <a:lvl5pPr marL="1602094" indent="0">
              <a:buNone/>
              <a:defRPr sz="1200"/>
            </a:lvl5pPr>
            <a:lvl6pPr marL="2002619" indent="0">
              <a:buNone/>
              <a:defRPr sz="1200"/>
            </a:lvl6pPr>
            <a:lvl7pPr marL="2403143" indent="0">
              <a:buNone/>
              <a:defRPr sz="1200"/>
            </a:lvl7pPr>
            <a:lvl8pPr marL="2803666" indent="0">
              <a:buNone/>
              <a:defRPr sz="1200"/>
            </a:lvl8pPr>
            <a:lvl9pPr marL="320418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C8E1-9D67-4723-BAFE-4AEE2366C44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313" y="195823"/>
            <a:ext cx="5045762" cy="10122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4618" y="2103619"/>
            <a:ext cx="4319508" cy="37724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4446" y="2103619"/>
            <a:ext cx="4320866" cy="37724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0AB0-645E-4D24-B832-6ED1BFBF356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867" y="275015"/>
            <a:ext cx="4646662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8403-C7AE-4ACF-BBE1-BBC0A97747F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320F-6E34-40CF-85A0-3C28E452EB9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7B3A-D02E-4DB2-8DDF-0C851B1272E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36" y="319987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5" y="1435533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00CF-7444-4BBA-B493-EC20C4F31C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874" y="195823"/>
            <a:ext cx="4934201" cy="10122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824C-0571-469F-A46B-42660FEB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0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0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525" indent="0">
              <a:buNone/>
              <a:defRPr sz="2500"/>
            </a:lvl2pPr>
            <a:lvl3pPr marL="801046" indent="0">
              <a:buNone/>
              <a:defRPr sz="2100"/>
            </a:lvl3pPr>
            <a:lvl4pPr marL="1201571" indent="0">
              <a:buNone/>
              <a:defRPr sz="1800"/>
            </a:lvl4pPr>
            <a:lvl5pPr marL="1602094" indent="0">
              <a:buNone/>
              <a:defRPr sz="1800"/>
            </a:lvl5pPr>
            <a:lvl6pPr marL="2002619" indent="0">
              <a:buNone/>
              <a:defRPr sz="1800"/>
            </a:lvl6pPr>
            <a:lvl7pPr marL="2403143" indent="0">
              <a:buNone/>
              <a:defRPr sz="1800"/>
            </a:lvl7pPr>
            <a:lvl8pPr marL="2803666" indent="0">
              <a:buNone/>
              <a:defRPr sz="1800"/>
            </a:lvl8pPr>
            <a:lvl9pPr marL="3204189" indent="0">
              <a:buNone/>
              <a:defRPr sz="18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0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2E4B-7128-4F19-B598-FBB0ADFA107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81336-184B-4338-A5B1-13FEFDB5956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978" y="195819"/>
            <a:ext cx="2192334" cy="56802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18" y="195819"/>
            <a:ext cx="6448040" cy="56802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1B9B1-A2B3-4AF5-AB56-19D293909B0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4" y="4407381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4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525" indent="0">
              <a:buNone/>
              <a:defRPr sz="1600"/>
            </a:lvl2pPr>
            <a:lvl3pPr marL="801046" indent="0">
              <a:buNone/>
              <a:defRPr sz="1400"/>
            </a:lvl3pPr>
            <a:lvl4pPr marL="1201571" indent="0">
              <a:buNone/>
              <a:defRPr sz="1200"/>
            </a:lvl4pPr>
            <a:lvl5pPr marL="1602094" indent="0">
              <a:buNone/>
              <a:defRPr sz="1200"/>
            </a:lvl5pPr>
            <a:lvl6pPr marL="2002619" indent="0">
              <a:buNone/>
              <a:defRPr sz="1200"/>
            </a:lvl6pPr>
            <a:lvl7pPr marL="2403143" indent="0">
              <a:buNone/>
              <a:defRPr sz="1200"/>
            </a:lvl7pPr>
            <a:lvl8pPr marL="2803666" indent="0">
              <a:buNone/>
              <a:defRPr sz="1200"/>
            </a:lvl8pPr>
            <a:lvl9pPr marL="320418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C8E1-9D67-4723-BAFE-4AEE2366C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313" y="195823"/>
            <a:ext cx="5045762" cy="10122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4618" y="2103619"/>
            <a:ext cx="4319508" cy="37724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4446" y="2103619"/>
            <a:ext cx="4320866" cy="377240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0AB0-645E-4D24-B832-6ED1BFBF3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867" y="275015"/>
            <a:ext cx="4646662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71" indent="0">
              <a:buNone/>
              <a:defRPr sz="1400" b="1"/>
            </a:lvl4pPr>
            <a:lvl5pPr marL="1602094" indent="0">
              <a:buNone/>
              <a:defRPr sz="1400" b="1"/>
            </a:lvl5pPr>
            <a:lvl6pPr marL="2002619" indent="0">
              <a:buNone/>
              <a:defRPr sz="1400" b="1"/>
            </a:lvl6pPr>
            <a:lvl7pPr marL="2403143" indent="0">
              <a:buNone/>
              <a:defRPr sz="1400" b="1"/>
            </a:lvl7pPr>
            <a:lvl8pPr marL="2803666" indent="0">
              <a:buNone/>
              <a:defRPr sz="1400" b="1"/>
            </a:lvl8pPr>
            <a:lvl9pPr marL="32041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8403-C7AE-4ACF-BBE1-BBC0A9774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320F-6E34-40CF-85A0-3C28E452E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7B3A-D02E-4DB2-8DDF-0C851B127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36" y="319987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5" y="1435533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00CF-7444-4BBA-B493-EC20C4F31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0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0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525" indent="0">
              <a:buNone/>
              <a:defRPr sz="2500"/>
            </a:lvl2pPr>
            <a:lvl3pPr marL="801046" indent="0">
              <a:buNone/>
              <a:defRPr sz="2100"/>
            </a:lvl3pPr>
            <a:lvl4pPr marL="1201571" indent="0">
              <a:buNone/>
              <a:defRPr sz="1800"/>
            </a:lvl4pPr>
            <a:lvl5pPr marL="1602094" indent="0">
              <a:buNone/>
              <a:defRPr sz="1800"/>
            </a:lvl5pPr>
            <a:lvl6pPr marL="2002619" indent="0">
              <a:buNone/>
              <a:defRPr sz="1800"/>
            </a:lvl6pPr>
            <a:lvl7pPr marL="2403143" indent="0">
              <a:buNone/>
              <a:defRPr sz="1800"/>
            </a:lvl7pPr>
            <a:lvl8pPr marL="2803666" indent="0">
              <a:buNone/>
              <a:defRPr sz="1800"/>
            </a:lvl8pPr>
            <a:lvl9pPr marL="320418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0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71" indent="0">
              <a:buNone/>
              <a:defRPr sz="800"/>
            </a:lvl4pPr>
            <a:lvl5pPr marL="1602094" indent="0">
              <a:buNone/>
              <a:defRPr sz="800"/>
            </a:lvl5pPr>
            <a:lvl6pPr marL="2002619" indent="0">
              <a:buNone/>
              <a:defRPr sz="800"/>
            </a:lvl6pPr>
            <a:lvl7pPr marL="2403143" indent="0">
              <a:buNone/>
              <a:defRPr sz="800"/>
            </a:lvl7pPr>
            <a:lvl8pPr marL="2803666" indent="0">
              <a:buNone/>
              <a:defRPr sz="800"/>
            </a:lvl8pPr>
            <a:lvl9pPr marL="32041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2E4B-7128-4F19-B598-FBB0ADFA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2402" y="194380"/>
            <a:ext cx="8747615" cy="980537"/>
          </a:xfrm>
          <a:prstGeom prst="rect">
            <a:avLst/>
          </a:prstGeom>
          <a:solidFill>
            <a:srgbClr val="F08B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05" tIns="40053" rIns="80105" bIns="40053" anchor="ctr"/>
          <a:lstStyle/>
          <a:p>
            <a:pPr>
              <a:defRPr/>
            </a:pPr>
            <a:endParaRPr lang="ru-RU" baseline="-250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477" y="2046025"/>
            <a:ext cx="8770693" cy="37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9" descr="ABS_PP_09_07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4617" y="6462041"/>
            <a:ext cx="8770693" cy="1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5215" y="6460605"/>
            <a:ext cx="594577" cy="19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22F14F2-4505-4381-AF27-AF582A535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046190" y="195823"/>
            <a:ext cx="5539885" cy="10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Рисунок 13" descr="logo_angl_1tran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028" y="318210"/>
            <a:ext cx="3014968" cy="90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5pPr>
      <a:lvl6pPr marL="400525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6pPr>
      <a:lvl7pPr marL="801046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7pPr>
      <a:lvl8pPr marL="1201571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8pPr>
      <a:lvl9pPr marL="1602094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9pPr>
    </p:titleStyle>
    <p:bodyStyle>
      <a:lvl1pPr marL="300393" indent="-30039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50851" indent="-25171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01309" indent="-200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832" indent="-200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802357" indent="-200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202880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603404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003929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404451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25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04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71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94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1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143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6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18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2402" y="194380"/>
            <a:ext cx="8747615" cy="980537"/>
          </a:xfrm>
          <a:prstGeom prst="rect">
            <a:avLst/>
          </a:prstGeom>
          <a:solidFill>
            <a:srgbClr val="F08B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05" tIns="40053" rIns="80105" bIns="40053" anchor="ctr"/>
          <a:lstStyle/>
          <a:p>
            <a:pPr>
              <a:defRPr/>
            </a:pPr>
            <a:endParaRPr lang="ru-RU" baseline="-25000" dirty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477" y="2046025"/>
            <a:ext cx="8770693" cy="37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9" descr="ABS_PP_09_07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4617" y="6462041"/>
            <a:ext cx="8770693" cy="1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5215" y="6460605"/>
            <a:ext cx="594577" cy="19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22F14F2-4505-4381-AF27-AF582A535D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046190" y="195823"/>
            <a:ext cx="5539885" cy="10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Рисунок 13" descr="logo_angl_1tran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028" y="318210"/>
            <a:ext cx="3014968" cy="90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5pPr>
      <a:lvl6pPr marL="400525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6pPr>
      <a:lvl7pPr marL="801046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7pPr>
      <a:lvl8pPr marL="1201571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8pPr>
      <a:lvl9pPr marL="1602094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</a:defRPr>
      </a:lvl9pPr>
    </p:titleStyle>
    <p:bodyStyle>
      <a:lvl1pPr marL="300393" indent="-30039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50851" indent="-25171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01309" indent="-200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832" indent="-200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802357" indent="-200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202880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603404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003929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404451" indent="-200263" algn="l" rtl="0" fontAlgn="base">
        <a:lnSpc>
          <a:spcPct val="11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25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04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71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94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1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143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6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18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39839"/>
            <a:ext cx="4934201" cy="712897"/>
          </a:xfrm>
        </p:spPr>
        <p:txBody>
          <a:bodyPr/>
          <a:lstStyle/>
          <a:p>
            <a:pPr algn="r"/>
            <a:r>
              <a:rPr lang="ru-RU" dirty="0" smtClean="0"/>
              <a:t>Ипотечное кредитование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824C-0571-469F-A46B-42660FEBEEA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5" y="1268760"/>
            <a:ext cx="8767913" cy="36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2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56992"/>
            <a:ext cx="1586945" cy="148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37163"/>
              </p:ext>
            </p:extLst>
          </p:nvPr>
        </p:nvGraphicFramePr>
        <p:xfrm>
          <a:off x="179512" y="1145052"/>
          <a:ext cx="8784976" cy="5308284"/>
        </p:xfrm>
        <a:graphic>
          <a:graphicData uri="http://schemas.openxmlformats.org/drawingml/2006/table">
            <a:tbl>
              <a:tblPr/>
              <a:tblGrid>
                <a:gridCol w="3024336"/>
                <a:gridCol w="5760640"/>
              </a:tblGrid>
              <a:tr h="2428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Процентная ставка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,7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56" marR="5356" marT="5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56" marR="5356" marT="5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Цель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Приобретение в собственность нежилой (коммерческой) недвижимости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Валюта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Рубли РФ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6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Размер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 более 60% и не менее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стоимости приобретаемой недвижимости (допускается дополнительный залог недвижимого имущества, при этом, размер собственных средств не менее 20%)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Минимальная сумма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1 000 000  рублей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5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Максимальная сумма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15 000 000 рублей (Москва, МО, Санкт-Петербург и Ленинградская область)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9 000 000 рублей  (В остальных регионах действия программы)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Максимальный срок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месяцев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лет)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Минимальный срок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от 60 месяцев (5 лет)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Опция «Абсолютная ставка»</a:t>
                      </a:r>
                    </a:p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(по желанию клиента)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Стоимость опции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от суммы кредита (при оплате опции процентная ставка снижается на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Срок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действия решения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 месяца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812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25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Поручительство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Font typeface="Wingdings" pitchFamily="2" charset="2"/>
                        <a:buChar char="§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Поручительство компаний, анализ которых проводится для подтверждения доходов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Заемщика/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Созаемщика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indent="0" algn="just" defTabSz="80104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Поручительство юридических лиц, являющихся собственниками Предмета залога 2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657" y="1720135"/>
            <a:ext cx="8770693" cy="4661193"/>
          </a:xfrm>
        </p:spPr>
        <p:txBody>
          <a:bodyPr/>
          <a:lstStyle/>
          <a:p>
            <a:pPr algn="ctr">
              <a:buNone/>
            </a:pPr>
            <a:endParaRPr lang="ru-RU" sz="1000" b="1" dirty="0" smtClean="0"/>
          </a:p>
          <a:p>
            <a:pPr algn="ctr">
              <a:buNone/>
            </a:pPr>
            <a:endParaRPr lang="ru-RU" sz="1000" b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59832" y="260649"/>
            <a:ext cx="5832648" cy="792088"/>
          </a:xfrm>
        </p:spPr>
        <p:txBody>
          <a:bodyPr rtlCol="0">
            <a:noAutofit/>
          </a:bodyPr>
          <a:lstStyle/>
          <a:p>
            <a:pPr algn="r" defTabSz="995363">
              <a:defRPr/>
            </a:pPr>
            <a:r>
              <a:rPr lang="ru-RU" sz="2000" dirty="0" smtClean="0"/>
              <a:t>Условия программы «Коммерческая ипотека»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059832" y="1196752"/>
            <a:ext cx="0" cy="51845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72480" y="6469305"/>
            <a:ext cx="64807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700" dirty="0" smtClean="0">
                <a:solidFill>
                  <a:schemeClr val="bg1"/>
                </a:solidFill>
              </a:rPr>
              <a:t>Ставка </a:t>
            </a: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ru-RU" sz="700" dirty="0" smtClean="0">
                <a:solidFill>
                  <a:schemeClr val="bg1"/>
                </a:solidFill>
              </a:rPr>
              <a:t>применяется в случае подключения коллективной схемы страхования, партнерской скидки 0,51</a:t>
            </a:r>
            <a:r>
              <a:rPr lang="en-US" sz="700" dirty="0" smtClean="0">
                <a:solidFill>
                  <a:schemeClr val="bg1"/>
                </a:solidFill>
              </a:rPr>
              <a:t>% </a:t>
            </a:r>
            <a:r>
              <a:rPr lang="ru-RU" sz="700" dirty="0" smtClean="0">
                <a:solidFill>
                  <a:schemeClr val="bg1"/>
                </a:solidFill>
              </a:rPr>
              <a:t>и опции «Абсолютная ставка»    </a:t>
            </a:r>
            <a:endParaRPr lang="ru-RU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37864"/>
              </p:ext>
            </p:extLst>
          </p:nvPr>
        </p:nvGraphicFramePr>
        <p:xfrm>
          <a:off x="179512" y="1124744"/>
          <a:ext cx="8784976" cy="5620787"/>
        </p:xfrm>
        <a:graphic>
          <a:graphicData uri="http://schemas.openxmlformats.org/drawingml/2006/table">
            <a:tbl>
              <a:tblPr/>
              <a:tblGrid>
                <a:gridCol w="3024336"/>
                <a:gridCol w="5760640"/>
              </a:tblGrid>
              <a:tr h="291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Процентная ставка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Цель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Приобретение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собственность машино-места</a:t>
                      </a:r>
                    </a:p>
                    <a:p>
                      <a:pPr algn="just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 первичном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и вторичном рынке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Валюта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Рубли РФ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8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Размер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rtl="0" fontAlgn="ctr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70% и не менее 15% от стоимости приобретения машино-места (применимо при отсутствии действующего кредитного договора на покупку объекта недвижимости);</a:t>
                      </a:r>
                    </a:p>
                    <a:p>
                      <a:pPr marL="0" indent="0" algn="just" rtl="0" fontAlgn="ctr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85% и не менее 15% от стоимости приобретения машино-места (применимо при наличии действующего кредитного договора или при одновременном оформлении кредитных договоров на покупку объекта недвижимости и машино-места).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Минимальная сумма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000  рублей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Максимальная сумма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000 000 рублей (Москва, МО, Санкт-Петербург и Ленинградская область)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000 000 рублей  (В остальных регионах действия программы)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7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Максимальный срок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 месяцев (10 лет)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 rtl="0" font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приобретении машино-места: до 30 лет, но не более срока кредита, действующего/одновременного оформляемого на приобретение объекта недвижимости. 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553">
                <a:tc>
                  <a:txBody>
                    <a:bodyPr/>
                    <a:lstStyle/>
                    <a:p>
                      <a:pPr algn="l" rtl="0" fontAlgn="ctr"/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Минимальный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срок кредита </a:t>
                      </a: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месяцев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(1 года)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814">
                <a:tc>
                  <a:txBody>
                    <a:bodyPr/>
                    <a:lstStyle/>
                    <a:p>
                      <a:pPr algn="l" rtl="0" fontAlgn="t"/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Опция «Абсолютная ставка»</a:t>
                      </a:r>
                    </a:p>
                    <a:p>
                      <a:pPr algn="l" rtl="0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(по желанию клиента)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Стоимость опции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от суммы кредита (при оплате опции процентная ставка снижается 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0,5%)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5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Срок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действия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решения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 месяца </a:t>
                      </a: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23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Особенности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6405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+ 1% годовых в случае, если по истечении 6 (шести) месяцев, с даты передачи машино-места Заемщику в Банк не будет предоставлена закладная, выданная органом, осуществляющим государственную регистрацию прав на недвижимое имущество и сделок с ним, содержащая указание на обременение (ипотекой) в пользу Банка</a:t>
                      </a:r>
                    </a:p>
                    <a:p>
                      <a:pPr marL="0" marR="0" indent="0" algn="l" defTabSz="801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+ 1% годовых  для заемщиков, осуществляющих предпринимательскую деятельность (применяется при приобретении машино-места);</a:t>
                      </a:r>
                    </a:p>
                    <a:p>
                      <a:pPr rtl="0"/>
                      <a:endParaRPr lang="ru-RU" sz="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5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56" marR="5356" marT="5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59832" y="260649"/>
            <a:ext cx="5832648" cy="792088"/>
          </a:xfrm>
        </p:spPr>
        <p:txBody>
          <a:bodyPr rtlCol="0">
            <a:noAutofit/>
          </a:bodyPr>
          <a:lstStyle/>
          <a:p>
            <a:pPr algn="r" defTabSz="995363">
              <a:defRPr/>
            </a:pPr>
            <a:r>
              <a:rPr lang="ru-RU" sz="2000" dirty="0" smtClean="0"/>
              <a:t>Условия программы «Коммерческая ипотека» при приобретении машино-места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059832" y="1196752"/>
            <a:ext cx="0" cy="51845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179512" y="645391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*  Ставка применяется в случае применения партнерской скидки 0,5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ru-RU" sz="800" dirty="0" smtClean="0">
                <a:solidFill>
                  <a:schemeClr val="bg1"/>
                </a:solidFill>
              </a:rPr>
              <a:t>%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24744"/>
            <a:ext cx="1810317" cy="9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872" y="184538"/>
            <a:ext cx="4934201" cy="1012214"/>
          </a:xfrm>
        </p:spPr>
        <p:txBody>
          <a:bodyPr/>
          <a:lstStyle/>
          <a:p>
            <a:pPr algn="r"/>
            <a:r>
              <a:rPr lang="ru-RU" sz="2000" dirty="0"/>
              <a:t>Тренды ипотечного кредитования </a:t>
            </a:r>
            <a:br>
              <a:rPr lang="ru-RU" sz="2000" dirty="0"/>
            </a:br>
            <a:r>
              <a:rPr lang="ru-RU" sz="2000" dirty="0"/>
              <a:t>2018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CA1BB-65FD-4DAF-A5E5-E2D7FA5C16B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6" name="Rectangle 66"/>
          <p:cNvSpPr/>
          <p:nvPr/>
        </p:nvSpPr>
        <p:spPr>
          <a:xfrm>
            <a:off x="179512" y="1196752"/>
            <a:ext cx="4875067" cy="1153617"/>
          </a:xfrm>
          <a:prstGeom prst="rect">
            <a:avLst/>
          </a:prstGeom>
          <a:solidFill>
            <a:schemeClr val="bg1">
              <a:lumMod val="50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Постановлением Правительства РФ №1711 от 30.12.2017г.</a:t>
            </a:r>
            <a:r>
              <a:rPr lang="ru-RU" sz="1400" dirty="0">
                <a:solidFill>
                  <a:schemeClr val="bg1"/>
                </a:solidFill>
              </a:rPr>
              <a:t> утверждены Правила предоставления </a:t>
            </a:r>
            <a:r>
              <a:rPr lang="ru-RU" sz="1400" dirty="0" smtClean="0">
                <a:solidFill>
                  <a:schemeClr val="bg1"/>
                </a:solidFill>
              </a:rPr>
              <a:t>субсидий семьям </a:t>
            </a:r>
            <a:r>
              <a:rPr lang="ru-RU" sz="1400" dirty="0">
                <a:solidFill>
                  <a:schemeClr val="bg1"/>
                </a:solidFill>
              </a:rPr>
              <a:t>в связи с рождением с 01.01.2018 г. второго/третьего </a:t>
            </a:r>
            <a:r>
              <a:rPr lang="ru-RU" sz="1400" dirty="0" smtClean="0">
                <a:solidFill>
                  <a:schemeClr val="bg1"/>
                </a:solidFill>
              </a:rPr>
              <a:t>ребенка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56871" y="2360033"/>
            <a:ext cx="1174769" cy="2768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800" b="1" kern="1200">
                <a:solidFill>
                  <a:srgbClr val="635F5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+mn-lt"/>
              </a:rPr>
              <a:t>Условия:</a:t>
            </a:r>
          </a:p>
          <a:p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5760" y="2557497"/>
            <a:ext cx="5155905" cy="20236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Заемщики – только Граждане РФ</a:t>
            </a:r>
          </a:p>
          <a:p>
            <a:pPr>
              <a:lnSpc>
                <a:spcPct val="100000"/>
              </a:lnSpc>
            </a:pP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кредита – на покупку жилья на первичном </a:t>
            </a:r>
            <a:r>
              <a:rPr lang="ru-RU" sz="1050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 по ДДУ/ДУ/ДКП</a:t>
            </a:r>
            <a:endParaRPr lang="ru-RU" sz="1050" dirty="0">
              <a:solidFill>
                <a:srgbClr val="63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050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 Москва и МО, Санкт-Петербург и ЛО </a:t>
            </a: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b="1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050" b="1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050" b="1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050" b="1" dirty="0" smtClean="0">
              <a:solidFill>
                <a:srgbClr val="63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050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кредитования в регионах – </a:t>
            </a:r>
            <a:r>
              <a:rPr lang="ru-RU" sz="1050" b="1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млн руб.</a:t>
            </a:r>
          </a:p>
          <a:p>
            <a:pPr>
              <a:lnSpc>
                <a:spcPct val="100000"/>
              </a:lnSpc>
            </a:pPr>
            <a:r>
              <a:rPr lang="ru-RU" sz="1050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Первоначальный </a:t>
            </a: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 – </a:t>
            </a:r>
            <a:r>
              <a:rPr lang="ru-RU" sz="1050" b="1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50" b="1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50" b="1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50" b="1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50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мат</a:t>
            </a: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50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капиталом; от 20% без мат. капитала</a:t>
            </a:r>
            <a:endParaRPr lang="ru-RU" sz="1050" dirty="0">
              <a:solidFill>
                <a:srgbClr val="63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– </a:t>
            </a:r>
            <a:r>
              <a:rPr lang="ru-RU" sz="1050" b="1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годовых </a:t>
            </a:r>
            <a:r>
              <a:rPr lang="ru-RU" sz="1050" dirty="0">
                <a:solidFill>
                  <a:srgbClr val="635F5F"/>
                </a:solidFill>
                <a:cs typeface="Arial" panose="020B0604020202020204" pitchFamily="34" charset="0"/>
              </a:rPr>
              <a:t>(</a:t>
            </a:r>
            <a:r>
              <a:rPr lang="ru-RU" sz="1050" dirty="0">
                <a:solidFill>
                  <a:srgbClr val="635F5F"/>
                </a:solidFill>
              </a:rPr>
              <a:t>по завершении льготного периода, ставка будет установлена в размере ключевой ставки ЦБ РФ, действующей на дату заключения </a:t>
            </a:r>
            <a:r>
              <a:rPr lang="ru-RU" sz="1050" dirty="0" smtClean="0">
                <a:solidFill>
                  <a:srgbClr val="635F5F"/>
                </a:solidFill>
              </a:rPr>
              <a:t>кредитного договора </a:t>
            </a:r>
            <a:r>
              <a:rPr lang="ru-RU" sz="1050" dirty="0">
                <a:solidFill>
                  <a:srgbClr val="635F5F"/>
                </a:solidFill>
              </a:rPr>
              <a:t>увеличенной на 2</a:t>
            </a:r>
            <a:r>
              <a:rPr lang="ru-RU" sz="1050" dirty="0" smtClean="0">
                <a:solidFill>
                  <a:srgbClr val="635F5F"/>
                </a:solidFill>
              </a:rPr>
              <a:t>%)</a:t>
            </a:r>
            <a:endParaRPr lang="ru-RU" sz="1050" dirty="0">
              <a:solidFill>
                <a:srgbClr val="635F5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субсидирования – </a:t>
            </a:r>
            <a:r>
              <a:rPr lang="ru-RU" sz="1050" b="1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 </a:t>
            </a: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семей со 2 ребенком; </a:t>
            </a:r>
            <a:r>
              <a:rPr lang="ru-RU" sz="1050" b="1" dirty="0" smtClean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50" b="1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r>
              <a:rPr lang="ru-RU" sz="1050" dirty="0">
                <a:solidFill>
                  <a:srgbClr val="63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семей с 3 ребенком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144663" y="4548010"/>
            <a:ext cx="1619025" cy="249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800" b="1" kern="1200">
                <a:solidFill>
                  <a:srgbClr val="635F5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+mn-lt"/>
              </a:rPr>
              <a:t>Особенности:</a:t>
            </a:r>
          </a:p>
          <a:p>
            <a:endParaRPr lang="en-US" sz="1600" dirty="0"/>
          </a:p>
        </p:txBody>
      </p:sp>
      <p:pic>
        <p:nvPicPr>
          <p:cNvPr id="29" name="Picture 2" descr="C:\Users\GavrilinVS\Desktop\Family_Silhouet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  <a14:imgEffect>
                      <a14:brightnessContrast bright="55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70" y="3573016"/>
            <a:ext cx="3559962" cy="25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3"/>
          <p:cNvGrpSpPr/>
          <p:nvPr/>
        </p:nvGrpSpPr>
        <p:grpSpPr>
          <a:xfrm>
            <a:off x="5291665" y="1323391"/>
            <a:ext cx="1765953" cy="1745569"/>
            <a:chOff x="1214010" y="1609290"/>
            <a:chExt cx="1765953" cy="1745569"/>
          </a:xfrm>
        </p:grpSpPr>
        <p:sp>
          <p:nvSpPr>
            <p:cNvPr id="35" name="Oval 62"/>
            <p:cNvSpPr/>
            <p:nvPr/>
          </p:nvSpPr>
          <p:spPr>
            <a:xfrm>
              <a:off x="1371795" y="1609290"/>
              <a:ext cx="1289957" cy="121256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3600" b="1" dirty="0" smtClean="0">
                  <a:solidFill>
                    <a:srgbClr val="FF6600"/>
                  </a:solidFill>
                  <a:latin typeface="Arial" panose="020B0604020202020204" pitchFamily="34" charset="0"/>
                </a:rPr>
                <a:t>620</a:t>
              </a:r>
              <a:endParaRPr lang="en-US" sz="3600" b="1" dirty="0" smtClean="0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4010" y="2923972"/>
              <a:ext cx="176595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20000"/>
                </a:lnSpc>
                <a:spcAft>
                  <a:spcPts val="200"/>
                </a:spcAft>
                <a:buFont typeface="Wingdings" panose="05000000000000000000" pitchFamily="2" charset="2"/>
                <a:buChar char="§"/>
                <a:defRPr sz="1000">
                  <a:solidFill>
                    <a:srgbClr val="000000"/>
                  </a:solidFill>
                </a:defRPr>
              </a:lvl1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100" dirty="0">
                  <a:solidFill>
                    <a:srgbClr val="635F5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Тысяч </a:t>
              </a:r>
              <a:r>
                <a:rPr lang="ru-RU" sz="1100" dirty="0" smtClean="0">
                  <a:solidFill>
                    <a:srgbClr val="635F5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семей - </a:t>
              </a:r>
              <a:r>
                <a:rPr lang="ru-RU" sz="1100" dirty="0">
                  <a:solidFill>
                    <a:srgbClr val="635F5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целевой сегмент </a:t>
              </a:r>
              <a:r>
                <a:rPr lang="ru-RU" sz="1100" dirty="0" smtClean="0">
                  <a:solidFill>
                    <a:srgbClr val="635F5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программы</a:t>
              </a:r>
              <a:r>
                <a:rPr lang="ru-RU" sz="1100" baseline="30000" dirty="0" smtClean="0">
                  <a:solidFill>
                    <a:srgbClr val="635F5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</a:t>
              </a:r>
              <a:endParaRPr lang="ru-RU" sz="1100" baseline="30000" dirty="0">
                <a:solidFill>
                  <a:srgbClr val="635F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6"/>
          <p:cNvGrpSpPr/>
          <p:nvPr/>
        </p:nvGrpSpPr>
        <p:grpSpPr>
          <a:xfrm>
            <a:off x="6990943" y="1344877"/>
            <a:ext cx="1765953" cy="2084123"/>
            <a:chOff x="1214010" y="1609290"/>
            <a:chExt cx="1765953" cy="2084123"/>
          </a:xfrm>
        </p:grpSpPr>
        <p:sp>
          <p:nvSpPr>
            <p:cNvPr id="38" name="Oval 62"/>
            <p:cNvSpPr/>
            <p:nvPr/>
          </p:nvSpPr>
          <p:spPr>
            <a:xfrm>
              <a:off x="1371795" y="1609290"/>
              <a:ext cx="1289957" cy="121256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b="1" dirty="0" smtClean="0">
                  <a:solidFill>
                    <a:srgbClr val="FF6600"/>
                  </a:solidFill>
                  <a:latin typeface="Arial" panose="020B0604020202020204" pitchFamily="34" charset="0"/>
                </a:rPr>
                <a:t>51 из 100</a:t>
              </a:r>
              <a:endParaRPr lang="en-US" sz="1400" b="1" dirty="0" smtClean="0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4010" y="2923972"/>
              <a:ext cx="17659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20000"/>
                </a:lnSpc>
                <a:spcAft>
                  <a:spcPts val="200"/>
                </a:spcAft>
                <a:buFont typeface="Wingdings" panose="05000000000000000000" pitchFamily="2" charset="2"/>
                <a:buChar char="§"/>
                <a:defRPr sz="1000">
                  <a:solidFill>
                    <a:srgbClr val="000000"/>
                  </a:solidFill>
                </a:defRPr>
              </a:lvl1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100" dirty="0" smtClean="0">
                  <a:solidFill>
                    <a:srgbClr val="635F5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Покупателей квартир на первичном рынке смогут воспользоваться программой</a:t>
              </a:r>
              <a:r>
                <a:rPr lang="ru-RU" sz="1100" baseline="30000" dirty="0">
                  <a:solidFill>
                    <a:srgbClr val="63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100" baseline="30000" dirty="0">
                <a:solidFill>
                  <a:srgbClr val="635F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4667" y="4725144"/>
            <a:ext cx="5167413" cy="1862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635F5F"/>
                </a:solidFill>
              </a:rPr>
              <a:t>Для собственников бизнеса установлен размер первоначального взноса от </a:t>
            </a:r>
            <a:r>
              <a:rPr lang="ru-RU" b="1" dirty="0">
                <a:solidFill>
                  <a:srgbClr val="635F5F"/>
                </a:solidFill>
              </a:rPr>
              <a:t>20%</a:t>
            </a:r>
            <a:r>
              <a:rPr lang="ru-RU" dirty="0">
                <a:solidFill>
                  <a:srgbClr val="635F5F"/>
                </a:solidFill>
              </a:rPr>
              <a:t> и без надбавки в размере </a:t>
            </a:r>
            <a:r>
              <a:rPr lang="ru-RU" b="1" dirty="0">
                <a:solidFill>
                  <a:srgbClr val="635F5F"/>
                </a:solidFill>
              </a:rPr>
              <a:t>1</a:t>
            </a:r>
            <a:r>
              <a:rPr lang="ru-RU" b="1" dirty="0" smtClean="0">
                <a:solidFill>
                  <a:srgbClr val="635F5F"/>
                </a:solidFill>
              </a:rPr>
              <a:t>%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635F5F"/>
                </a:solidFill>
              </a:rPr>
              <a:t>При оформлении кредита </a:t>
            </a:r>
            <a:r>
              <a:rPr lang="ru-RU" dirty="0" smtClean="0">
                <a:solidFill>
                  <a:srgbClr val="635F5F"/>
                </a:solidFill>
              </a:rPr>
              <a:t>по паспорту </a:t>
            </a:r>
            <a:r>
              <a:rPr lang="ru-RU" dirty="0">
                <a:solidFill>
                  <a:srgbClr val="635F5F"/>
                </a:solidFill>
              </a:rPr>
              <a:t>установлен первоначальный взнос от </a:t>
            </a:r>
            <a:r>
              <a:rPr lang="ru-RU" b="1" dirty="0">
                <a:solidFill>
                  <a:srgbClr val="635F5F"/>
                </a:solidFill>
              </a:rPr>
              <a:t>40%</a:t>
            </a:r>
            <a:r>
              <a:rPr lang="ru-RU" dirty="0">
                <a:solidFill>
                  <a:srgbClr val="635F5F"/>
                </a:solidFill>
              </a:rPr>
              <a:t> без надбавки в размере </a:t>
            </a:r>
            <a:r>
              <a:rPr lang="ru-RU" b="1" dirty="0">
                <a:solidFill>
                  <a:srgbClr val="635F5F"/>
                </a:solidFill>
              </a:rPr>
              <a:t>1%</a:t>
            </a:r>
            <a:r>
              <a:rPr lang="ru-RU" dirty="0">
                <a:solidFill>
                  <a:srgbClr val="635F5F"/>
                </a:solidFill>
              </a:rPr>
              <a:t> при подтверждении доходов анкетными данными</a:t>
            </a:r>
            <a:r>
              <a:rPr lang="ru-RU" dirty="0" smtClean="0">
                <a:solidFill>
                  <a:srgbClr val="635F5F"/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635F5F"/>
                </a:solidFill>
              </a:rPr>
              <a:t>Не </a:t>
            </a:r>
            <a:r>
              <a:rPr lang="ru-RU" dirty="0">
                <a:solidFill>
                  <a:srgbClr val="635F5F"/>
                </a:solidFill>
              </a:rPr>
              <a:t>применяется надбавка </a:t>
            </a:r>
            <a:r>
              <a:rPr lang="ru-RU" b="1" dirty="0">
                <a:solidFill>
                  <a:srgbClr val="635F5F"/>
                </a:solidFill>
              </a:rPr>
              <a:t>1%</a:t>
            </a:r>
            <a:r>
              <a:rPr lang="ru-RU" dirty="0">
                <a:solidFill>
                  <a:srgbClr val="635F5F"/>
                </a:solidFill>
              </a:rPr>
              <a:t> годовых в случае, если по истечении 6 (шести) месяцев, с даты передачи квартиры не будет предоставлена закладная, выданная органом, осуществляющим государственную регистрацию прав на недвижимое имущество и сделок с ним, содержащая указание на обременение квартиры залогом (ипотекой) в пользу </a:t>
            </a:r>
            <a:r>
              <a:rPr lang="ru-RU" dirty="0" smtClean="0">
                <a:solidFill>
                  <a:srgbClr val="635F5F"/>
                </a:solidFill>
              </a:rPr>
              <a:t>Банка;</a:t>
            </a:r>
          </a:p>
          <a:p>
            <a:pPr>
              <a:lnSpc>
                <a:spcPct val="100000"/>
              </a:lnSpc>
            </a:pPr>
            <a:endParaRPr lang="ru-RU" b="1" dirty="0">
              <a:solidFill>
                <a:srgbClr val="63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8224" y="6295269"/>
            <a:ext cx="6402650" cy="171127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Источник: </a:t>
            </a:r>
            <a:r>
              <a:rPr lang="ru-RU" sz="800" dirty="0" smtClean="0">
                <a:solidFill>
                  <a:srgbClr val="000000"/>
                </a:solidFill>
              </a:rPr>
              <a:t>1.Минстрой, АИЖК 2. Метриум Групп</a:t>
            </a:r>
            <a:endParaRPr lang="ru-RU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0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3" grpId="0"/>
      <p:bldP spid="25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5087" y="332656"/>
            <a:ext cx="5887393" cy="576064"/>
          </a:xfrm>
        </p:spPr>
        <p:txBody>
          <a:bodyPr/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Матрица программ Абсолют Банка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06373"/>
              </p:ext>
            </p:extLst>
          </p:nvPr>
        </p:nvGraphicFramePr>
        <p:xfrm>
          <a:off x="251520" y="1196753"/>
          <a:ext cx="8352927" cy="4373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5524"/>
                <a:gridCol w="1250262"/>
                <a:gridCol w="1169325"/>
                <a:gridCol w="984054"/>
                <a:gridCol w="997527"/>
                <a:gridCol w="907301"/>
                <a:gridCol w="948934"/>
              </a:tblGrid>
              <a:tr h="3934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кредитования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Cambria" pitchFamily="18" charset="0"/>
                        <a:ea typeface="Myriad Pro Light" charset="0"/>
                        <a:cs typeface="Myriad Pro Light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Первоначальный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взнос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(%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от стоимости объекта)</a:t>
                      </a:r>
                      <a:endParaRPr lang="ru-RU" sz="1000" b="0" i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Myriad Pro Light" charset="0"/>
                        <a:cs typeface="Myriad Pro Ligh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Процентная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ставка</a:t>
                      </a:r>
                      <a:endParaRPr lang="ru-RU" sz="1000" b="0" i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Myriad Pro Light" charset="0"/>
                        <a:cs typeface="Myriad Pro Light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Сумма кредита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pitchFamily="18" charset="0"/>
                        <a:ea typeface="Myriad Pro Light" charset="0"/>
                        <a:cs typeface="Myriad Pro Light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b="0" i="0" dirty="0">
                        <a:latin typeface="Myriad Pro Light" charset="0"/>
                        <a:ea typeface="Myriad Pro Light" charset="0"/>
                        <a:cs typeface="Myriad Pro Light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кредита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8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>
                        <a:solidFill>
                          <a:srgbClr val="40403D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4013" algn="l"/>
                        </a:tabLst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Ставка 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4013" algn="l"/>
                        </a:tabLst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партнеров банка*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MIN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руб.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pitchFamily="18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MAX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руб.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pitchFamily="18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Москва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pitchFamily="18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Регионы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711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Первичный рынок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(новостройки, в т.ч. по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ДКП), Вторичный рынок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20%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50 000 000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30 лет</a:t>
                      </a:r>
                    </a:p>
                  </a:txBody>
                  <a:tcPr anchor="ctr"/>
                </a:tc>
              </a:tr>
              <a:tr h="544711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по паспорту (первичный,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вторичный рынок)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40%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6 000 000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30 лет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1751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Коммерческая ипотека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1 000 000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50 000 000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лет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07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Машино-место (без покупки квартиры)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30%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2 000 000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10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4711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Машино-место (при покупке квартиры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ипотеку АБ)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20%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2 000 000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30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6526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Гос.программа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20%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801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12 000 000</a:t>
                      </a:r>
                    </a:p>
                    <a:p>
                      <a:pPr algn="ctr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01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30 лет</a:t>
                      </a:r>
                    </a:p>
                    <a:p>
                      <a:pPr algn="ctr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6526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Военная ипотека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20%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2 912 500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45 лет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9512" y="5661248"/>
            <a:ext cx="8784976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</a:rPr>
              <a:t>* Ставка действует:</a:t>
            </a:r>
          </a:p>
          <a:p>
            <a:r>
              <a:rPr lang="ru-RU" sz="900" dirty="0" smtClean="0">
                <a:solidFill>
                  <a:prstClr val="black"/>
                </a:solidFill>
              </a:rPr>
              <a:t> - при </a:t>
            </a:r>
            <a:r>
              <a:rPr lang="ru-RU" sz="900" dirty="0">
                <a:solidFill>
                  <a:prstClr val="black"/>
                </a:solidFill>
              </a:rPr>
              <a:t>заключении коллективного договора страхования (при отказе + 0,25</a:t>
            </a:r>
            <a:r>
              <a:rPr lang="ru-RU" sz="900" dirty="0" smtClean="0">
                <a:solidFill>
                  <a:prstClr val="black"/>
                </a:solidFill>
              </a:rPr>
              <a:t>%)</a:t>
            </a:r>
          </a:p>
          <a:p>
            <a:r>
              <a:rPr lang="ru-RU" sz="900" dirty="0" smtClean="0">
                <a:solidFill>
                  <a:prstClr val="black"/>
                </a:solidFill>
              </a:rPr>
              <a:t>Для </a:t>
            </a:r>
            <a:r>
              <a:rPr lang="ru-RU" sz="900" dirty="0">
                <a:solidFill>
                  <a:prstClr val="black"/>
                </a:solidFill>
              </a:rPr>
              <a:t>заемщиков осуществляющих предпринимательскую деятельность + 1% </a:t>
            </a:r>
            <a:r>
              <a:rPr lang="ru-RU" sz="900" dirty="0" smtClean="0">
                <a:solidFill>
                  <a:prstClr val="black"/>
                </a:solidFill>
              </a:rPr>
              <a:t>годовых</a:t>
            </a:r>
          </a:p>
          <a:p>
            <a:endParaRPr lang="ru-RU" sz="800" b="1" dirty="0" smtClean="0">
              <a:solidFill>
                <a:prstClr val="white"/>
              </a:solidFill>
            </a:endParaRPr>
          </a:p>
          <a:p>
            <a:r>
              <a:rPr lang="ru-RU" sz="800" b="1" dirty="0" smtClean="0">
                <a:solidFill>
                  <a:prstClr val="white"/>
                </a:solidFill>
              </a:rPr>
              <a:t>Полные условия предоставления ипотечного кредита представлены в Тарифах и Условиях на сайте банка или у Вашего персонального менеджера</a:t>
            </a:r>
          </a:p>
          <a:p>
            <a:endParaRPr lang="ru-RU" sz="1010" dirty="0" smtClean="0">
              <a:solidFill>
                <a:prstClr val="black"/>
              </a:solidFill>
            </a:endParaRPr>
          </a:p>
          <a:p>
            <a:endParaRPr lang="ru-RU" sz="1010" dirty="0" smtClean="0">
              <a:solidFill>
                <a:prstClr val="black"/>
              </a:solidFill>
            </a:endParaRPr>
          </a:p>
          <a:p>
            <a:pPr defTabSz="800905">
              <a:defRPr/>
            </a:pPr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endParaRPr lang="ru-RU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236657"/>
              </p:ext>
            </p:extLst>
          </p:nvPr>
        </p:nvGraphicFramePr>
        <p:xfrm>
          <a:off x="517396" y="1397696"/>
          <a:ext cx="8139234" cy="470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864096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Портрет заемщика</a:t>
            </a:r>
            <a:endParaRPr lang="ru-RU" sz="2000" b="1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75215" y="6472101"/>
            <a:ext cx="594577" cy="197259"/>
          </a:xfrm>
          <a:noFill/>
        </p:spPr>
        <p:txBody>
          <a:bodyPr/>
          <a:lstStyle/>
          <a:p>
            <a:fld id="{CE8B5FC4-B16D-41DF-92F7-2C9319864780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26805"/>
            <a:ext cx="8635421" cy="5731195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indent="470308">
              <a:spcBef>
                <a:spcPts val="1052"/>
              </a:spcBef>
              <a:spcAft>
                <a:spcPts val="600"/>
              </a:spcAft>
              <a:buClr>
                <a:srgbClr val="F78F1E"/>
              </a:buClr>
              <a:defRPr/>
            </a:pPr>
            <a:r>
              <a:rPr lang="ru-RU" sz="1200" b="1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Гибкий </a:t>
            </a:r>
            <a:r>
              <a:rPr lang="ru-RU" sz="1200" b="1" i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подход к рассмотрению </a:t>
            </a:r>
            <a:r>
              <a:rPr lang="ru-RU" sz="1200" b="1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заемщиков</a:t>
            </a:r>
            <a:r>
              <a:rPr lang="en-US" sz="1200" b="1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200" b="1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Минимальный пакет документов для подачи заявки (4 документа)</a:t>
            </a:r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b="1" dirty="0" smtClean="0"/>
              <a:t>Рассмотрение заявок по анкетам(справкам о доходах) других банков</a:t>
            </a:r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b="1" dirty="0" smtClean="0"/>
              <a:t>Выписка по ЗП-карте любого банка = 2-НДФЛ</a:t>
            </a:r>
            <a:endParaRPr lang="ru-RU" sz="1200" dirty="0" smtClean="0"/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b="1" dirty="0" smtClean="0"/>
              <a:t>Не требуется предоставление военного билета для мужчин моложе 27 лет.</a:t>
            </a:r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Возможность кредитования нерезидентов, собственников бизнеса.</a:t>
            </a:r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Возможность использования средств </a:t>
            </a:r>
            <a:r>
              <a:rPr lang="ru-RU" sz="1200" b="1" dirty="0" smtClean="0"/>
              <a:t>Материнского капитала </a:t>
            </a:r>
            <a:r>
              <a:rPr lang="ru-RU" sz="1200" dirty="0" smtClean="0"/>
              <a:t>в качество первоначального взноса (по программам: «Первичный рынок», вторичный рынок «Стандарт»)</a:t>
            </a:r>
          </a:p>
          <a:p>
            <a:pPr indent="412225" algn="just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Нет никаких скрытых комиссий Банка, в том числе БЕСПЛАТНЫЙ перевод Застройщику денежных средств.</a:t>
            </a:r>
          </a:p>
          <a:p>
            <a:pPr indent="412225" algn="just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b="1" dirty="0" smtClean="0"/>
              <a:t>Применение востребованной схемы проведения ипотечных сделок. </a:t>
            </a:r>
          </a:p>
          <a:p>
            <a:pPr indent="412225" algn="just">
              <a:buClr>
                <a:srgbClr val="F78F1E"/>
              </a:buClr>
              <a:defRPr/>
            </a:pPr>
            <a:r>
              <a:rPr lang="ru-RU" sz="1200" dirty="0" smtClean="0"/>
              <a:t>В случае приобретения Заемщиком объекта недвижимости у Покупателя, который владеет собственностью менее 3-х лет, </a:t>
            </a:r>
            <a:r>
              <a:rPr lang="ru-RU" sz="1200" b="1" dirty="0" smtClean="0"/>
              <a:t>допускается возможность оформления </a:t>
            </a:r>
            <a:r>
              <a:rPr lang="ru-RU" sz="1200" dirty="0" smtClean="0"/>
              <a:t>Договора купли-продажи на цели приобретения недвижимости c неотделимыми улучшениями (внутренней отделкой) </a:t>
            </a:r>
            <a:r>
              <a:rPr lang="ru-RU" sz="1200" b="1" dirty="0" smtClean="0"/>
              <a:t>до суммы кредита</a:t>
            </a:r>
            <a:r>
              <a:rPr lang="ru-RU" sz="1200" dirty="0" smtClean="0"/>
              <a:t>.</a:t>
            </a:r>
          </a:p>
          <a:p>
            <a:pPr indent="412225" algn="just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Лояльное отношение к перепланировкам в приобретаемом объекте недвижимости, которые не требуется узаконить</a:t>
            </a:r>
          </a:p>
          <a:p>
            <a:pPr indent="412225" algn="just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Гибкое распределение долей, между созаемщиками. Возможность оформление равнодолевой собственности для супругов, в том числе оформление в разных долях между созаемщиками.</a:t>
            </a:r>
          </a:p>
          <a:p>
            <a:pPr indent="412225" algn="just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Созаемщики – любые третьи лица; </a:t>
            </a:r>
          </a:p>
          <a:p>
            <a:pPr indent="412225" algn="just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Нет ограничений по количеству альтернативных сделок в цепочке.</a:t>
            </a:r>
          </a:p>
          <a:p>
            <a:pPr indent="412225" algn="just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b="1" dirty="0" smtClean="0"/>
              <a:t>Возможность погашения кредита не выходя из дома, при оформлении БЕСПЛАТНОЙ карты и подключение к ней услуги Абсолют-онлайн (при этом БЕСПЛАТНОЕ пополнение данной карты с карты ЛЮБОГО банка).</a:t>
            </a:r>
          </a:p>
          <a:p>
            <a:pPr indent="470308">
              <a:spcBef>
                <a:spcPts val="1052"/>
              </a:spcBef>
              <a:spcAft>
                <a:spcPts val="600"/>
              </a:spcAft>
              <a:buClr>
                <a:srgbClr val="F78F1E"/>
              </a:buClr>
              <a:defRPr/>
            </a:pPr>
            <a:r>
              <a:rPr lang="ru-RU" sz="12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Удобный сервис</a:t>
            </a:r>
            <a:r>
              <a:rPr lang="en-US" sz="12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2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Срок рассмотрения заявки: 80% заявок  – 24 часа, 20% - 48 часов;</a:t>
            </a:r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 smtClean="0"/>
              <a:t>Индивидуальный </a:t>
            </a:r>
            <a:r>
              <a:rPr lang="ru-RU" sz="1200" dirty="0"/>
              <a:t>подход к каждой </a:t>
            </a:r>
            <a:r>
              <a:rPr lang="ru-RU" sz="1200" dirty="0" smtClean="0"/>
              <a:t>сделке с персональным менеджером;</a:t>
            </a:r>
            <a:endParaRPr lang="ru-RU" sz="1200" dirty="0"/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/>
              <a:t>Организация оценки и </a:t>
            </a:r>
            <a:r>
              <a:rPr lang="ru-RU" sz="1200" dirty="0" smtClean="0"/>
              <a:t>страхования заемщика </a:t>
            </a:r>
            <a:r>
              <a:rPr lang="ru-RU" sz="1200" dirty="0"/>
              <a:t>менеджером </a:t>
            </a:r>
            <a:r>
              <a:rPr lang="ru-RU" sz="1200" dirty="0" smtClean="0"/>
              <a:t>банка;</a:t>
            </a:r>
            <a:endParaRPr lang="ru-RU" sz="1200" dirty="0"/>
          </a:p>
          <a:p>
            <a:pPr indent="470308">
              <a:buClr>
                <a:srgbClr val="F78F1E"/>
              </a:buClr>
              <a:buFont typeface="Wingdings" pitchFamily="2" charset="2"/>
              <a:buChar char="ü"/>
              <a:defRPr/>
            </a:pPr>
            <a:r>
              <a:rPr lang="ru-RU" sz="1200" dirty="0"/>
              <a:t>Быстрый выход на </a:t>
            </a:r>
            <a:r>
              <a:rPr lang="ru-RU" sz="1200" dirty="0" smtClean="0"/>
              <a:t>сделку.</a:t>
            </a:r>
          </a:p>
          <a:p>
            <a:pPr indent="470308">
              <a:buClr>
                <a:srgbClr val="F78F1E"/>
              </a:buClr>
              <a:defRPr/>
            </a:pPr>
            <a:endParaRPr lang="ru-RU" sz="1200" dirty="0"/>
          </a:p>
        </p:txBody>
      </p:sp>
      <p:pic>
        <p:nvPicPr>
          <p:cNvPr id="9218" name="Picture 2" descr="C:\Documents and Settings\CHistyakovaNS\Мои документы\презентации\картинки\tipy-investicionnyh-strategii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116512"/>
            <a:ext cx="1440160" cy="126481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2117" y="188640"/>
            <a:ext cx="5982371" cy="87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95363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Конкурентные преимущества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dirty="0" smtClean="0"/>
              <a:t>КОНТАКТЫ</a:t>
            </a:r>
            <a:r>
              <a:rPr lang="ru-RU" sz="2400" u="sng" dirty="0" smtClean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ru-RU" sz="2400" u="sng" dirty="0" smtClean="0">
                <a:solidFill>
                  <a:schemeClr val="tx1"/>
                </a:solidFill>
                <a:latin typeface="Candar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17" y="1268760"/>
            <a:ext cx="8552987" cy="288032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                  </a:t>
            </a:r>
            <a:r>
              <a:rPr lang="ru-RU" sz="1600" b="1" dirty="0" smtClean="0">
                <a:solidFill>
                  <a:srgbClr val="FFCC66"/>
                </a:solidFill>
              </a:rPr>
              <a:t>МЫ БУДЕМ РАДЫ ВИДЕТЬ ВАС В ЧИСЛЕ НАШИХ ПАРТНЕРОВ</a:t>
            </a:r>
            <a:endParaRPr lang="en-US" sz="1600" b="1" dirty="0" smtClean="0">
              <a:solidFill>
                <a:srgbClr val="FFCC66"/>
              </a:solidFill>
            </a:endParaRPr>
          </a:p>
          <a:p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00809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5EC2A1"/>
                </a:solidFill>
                <a:cs typeface="Andalus" panose="02020603050405020304" pitchFamily="18" charset="-78"/>
              </a:rPr>
              <a:t>Адрес для направления заявок kredit2@absolutbank.ru</a:t>
            </a:r>
          </a:p>
          <a:p>
            <a:pPr algn="ctr"/>
            <a:endParaRPr lang="ru-RU" sz="1600" b="1" u="sng" dirty="0">
              <a:solidFill>
                <a:srgbClr val="5EC2A1"/>
              </a:solidFill>
              <a:cs typeface="Andalus" panose="02020603050405020304" pitchFamily="18" charset="-78"/>
            </a:endParaRPr>
          </a:p>
          <a:p>
            <a:pPr algn="ctr"/>
            <a:r>
              <a:rPr lang="ru-RU" sz="1600" b="1" u="sng" dirty="0">
                <a:solidFill>
                  <a:srgbClr val="5EC2A1"/>
                </a:solidFill>
                <a:cs typeface="Andalus" panose="02020603050405020304" pitchFamily="18" charset="-78"/>
              </a:rPr>
              <a:t>Адрес для раскрытия аккредитивов akkreditiv@absolutbank.ru</a:t>
            </a:r>
          </a:p>
          <a:p>
            <a:pPr algn="ctr"/>
            <a:endParaRPr lang="ru-RU" sz="1600" b="1" u="sng" dirty="0">
              <a:solidFill>
                <a:srgbClr val="0070C0"/>
              </a:solidFill>
              <a:cs typeface="Andalus" panose="02020603050405020304" pitchFamily="18" charset="-78"/>
            </a:endParaRPr>
          </a:p>
          <a:p>
            <a:pPr algn="ctr"/>
            <a:r>
              <a:rPr lang="ru-RU" sz="1600" b="1" u="sng" dirty="0">
                <a:cs typeface="Andalus" panose="02020603050405020304" pitchFamily="18" charset="-78"/>
              </a:rPr>
              <a:t>Ваш куратор</a:t>
            </a:r>
          </a:p>
          <a:p>
            <a:pPr algn="ctr"/>
            <a: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  <a:t>Серебренникова Анастасия</a:t>
            </a:r>
            <a:b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</a:br>
            <a: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  <a:t>Руководитель направления по работе с партнерами АКБ "Абсолют банк" ПАО</a:t>
            </a:r>
            <a:b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</a:br>
            <a: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  <a:t>г. Москва, Малый </a:t>
            </a:r>
            <a:r>
              <a:rPr lang="ru-RU" sz="1600" b="1" u="sng" dirty="0" err="1">
                <a:solidFill>
                  <a:srgbClr val="0070C0"/>
                </a:solidFill>
                <a:cs typeface="Andalus" panose="02020603050405020304" pitchFamily="18" charset="-78"/>
              </a:rPr>
              <a:t>Сухаревский</a:t>
            </a:r>
            <a: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  <a:t> переулок, дом 7</a:t>
            </a:r>
            <a:b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</a:br>
            <a: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  <a:t>+7 (495) 7777-171 д. 56268, моб. 8-968-388-49-88</a:t>
            </a:r>
            <a:b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</a:br>
            <a:r>
              <a:rPr lang="ru-RU" sz="1600" b="1" u="sng" dirty="0">
                <a:solidFill>
                  <a:srgbClr val="0070C0"/>
                </a:solidFill>
                <a:cs typeface="Andalus" panose="02020603050405020304" pitchFamily="18" charset="-78"/>
              </a:rPr>
              <a:t>a.serebrennikova@absolutbank.ru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279" y="260648"/>
            <a:ext cx="4934201" cy="792088"/>
          </a:xfrm>
        </p:spPr>
        <p:txBody>
          <a:bodyPr/>
          <a:lstStyle/>
          <a:p>
            <a:pPr algn="r" defTabSz="995363"/>
            <a:r>
              <a:rPr lang="ru-RU" sz="2000" dirty="0" smtClean="0"/>
              <a:t>О Банке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477" y="1268760"/>
            <a:ext cx="8770693" cy="504056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АКБ Абсолют Банк (ПАО)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smtClean="0"/>
              <a:t>- универсальный банк, основанный в 1993 году.</a:t>
            </a:r>
          </a:p>
          <a:p>
            <a:pPr>
              <a:buNone/>
            </a:pPr>
            <a:endParaRPr lang="ru-RU" sz="1200" dirty="0" smtClean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200" b="1" i="1" dirty="0" smtClean="0"/>
              <a:t>Акционер</a:t>
            </a:r>
            <a:r>
              <a:rPr lang="ru-RU" sz="1200" dirty="0" smtClean="0"/>
              <a:t> - Открытое акционерное общество «Объединенные кредитные системы» (аффилированная структура Негосударственного пенсионного фонда «Благосостояние»);</a:t>
            </a:r>
          </a:p>
          <a:p>
            <a:pPr>
              <a:buClr>
                <a:srgbClr val="FF6600"/>
              </a:buClr>
              <a:buNone/>
            </a:pPr>
            <a:endParaRPr lang="ru-RU" sz="1200" dirty="0" smtClean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200" dirty="0" smtClean="0"/>
              <a:t> Успешно работает в </a:t>
            </a:r>
            <a:r>
              <a:rPr lang="ru-RU" sz="1200" b="1" i="1" dirty="0" smtClean="0"/>
              <a:t>26 городах России</a:t>
            </a:r>
            <a:r>
              <a:rPr lang="en-US" sz="1200" dirty="0" smtClean="0"/>
              <a:t> – </a:t>
            </a:r>
            <a:r>
              <a:rPr lang="ru-RU" sz="1200" dirty="0" smtClean="0"/>
              <a:t>Москве и Московской области, Санкт-Петербурге, Екатеринбурге, Казани, Краснодаре, Магнитогорске, Нижнем Новгороде, Новосибирске, Омске, Перми, Ростове-на-Дону, Самаре, Стерлитамаке, Тольятти, Тюмени, Уфе, Челябинске ,Кемерово, Архангельске, Саратове, Н. Челнах, Воронеже, Красноярске, Вологде, Иркутске, Пензе</a:t>
            </a:r>
          </a:p>
          <a:p>
            <a:pPr>
              <a:buClr>
                <a:srgbClr val="FF6600"/>
              </a:buClr>
              <a:buNone/>
            </a:pPr>
            <a:endParaRPr lang="ru-RU" sz="1200" dirty="0" smtClean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200" dirty="0" smtClean="0"/>
              <a:t>По итогам 2017 года Абсолют Банк продемонстрировал рекордный рост объема выдач жилищных займов – на 30% по отношению к показателям 2016 года. За 12 месяцев клиенты Абсолют Банка оформили 11 858 кредитов на покупку недвижимости на сумму 27,3 млрд. рублей.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endParaRPr lang="ru-RU" sz="1200" dirty="0" smtClean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200" dirty="0" smtClean="0"/>
              <a:t>Финансовая </a:t>
            </a:r>
            <a:r>
              <a:rPr lang="ru-RU" sz="1200" dirty="0"/>
              <a:t>устойчивость Абсолют Банка подтверждается ведущими  международными  рейтинговыми агентствами  – </a:t>
            </a:r>
            <a:r>
              <a:rPr lang="ru-RU" sz="1200" dirty="0" err="1"/>
              <a:t>Fitch</a:t>
            </a:r>
            <a:r>
              <a:rPr lang="ru-RU" sz="1200" dirty="0"/>
              <a:t> </a:t>
            </a:r>
            <a:r>
              <a:rPr lang="ru-RU" sz="1200" dirty="0" err="1"/>
              <a:t>Ratings</a:t>
            </a:r>
            <a:r>
              <a:rPr lang="ru-RU" sz="1200" dirty="0"/>
              <a:t> и </a:t>
            </a:r>
            <a:r>
              <a:rPr lang="ru-RU" sz="1200" dirty="0" err="1"/>
              <a:t>Moody's</a:t>
            </a:r>
            <a:r>
              <a:rPr lang="ru-RU" sz="1200" dirty="0"/>
              <a:t>. Банку присвоены рейтинги </a:t>
            </a:r>
            <a:r>
              <a:rPr lang="ru-RU" sz="1200" dirty="0" err="1"/>
              <a:t>Moody's</a:t>
            </a:r>
            <a:r>
              <a:rPr lang="ru-RU" sz="1200" dirty="0"/>
              <a:t> по долгосрочным депозитам – B1. Агентство </a:t>
            </a:r>
            <a:r>
              <a:rPr lang="ru-RU" sz="1200" dirty="0" err="1"/>
              <a:t>Fitch</a:t>
            </a:r>
            <a:r>
              <a:rPr lang="ru-RU" sz="1200" dirty="0"/>
              <a:t> присвоило Абсолют Банку долгосрочный РДЭ – B+. Национальное рейтинговое агентство «Эксперт РА» установило рейтинг на </a:t>
            </a:r>
            <a:r>
              <a:rPr lang="ru-RU" sz="1200" dirty="0" err="1"/>
              <a:t>ruВВВ</a:t>
            </a:r>
            <a:r>
              <a:rPr lang="ru-RU" sz="1200" dirty="0"/>
              <a:t>- со стабильным прогнозом. </a:t>
            </a:r>
            <a:endParaRPr lang="ru-RU" sz="1200" dirty="0" smtClean="0"/>
          </a:p>
          <a:p>
            <a:pPr marL="266700" indent="361950">
              <a:buClr>
                <a:srgbClr val="FF6600"/>
              </a:buClr>
              <a:buNone/>
            </a:pPr>
            <a:r>
              <a:rPr lang="ru-RU" sz="1200" dirty="0" smtClean="0"/>
              <a:t>В 2016 году Абсолют Банк стал лауреатом нескольких престижных премий в области жилой недвижимости. В частности, Банк одержал победу в номинациях «Надежный ипотечный банк» премии «Финансовый Олимп», «Банк народного доверия»  Национальной банковской премии-2016  и «Доступный кредит» российской премии RREF AWARDS. Ипотечные программы Абсолют Банка неоднократно занимали первые места в рейтингах жилищных займов на покупку квартир как на первичном, так и на вторичном рынке</a:t>
            </a:r>
            <a:endParaRPr lang="ru-RU" sz="1600" dirty="0" smtClean="0"/>
          </a:p>
          <a:p>
            <a:pPr>
              <a:buClr>
                <a:srgbClr val="FF6600"/>
              </a:buCl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824C-0571-469F-A46B-42660FEBEEA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805264"/>
            <a:ext cx="720080" cy="62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874" y="260648"/>
            <a:ext cx="5240606" cy="792088"/>
          </a:xfrm>
        </p:spPr>
        <p:txBody>
          <a:bodyPr/>
          <a:lstStyle/>
          <a:p>
            <a:pPr algn="r" defTabSz="995363"/>
            <a:r>
              <a:rPr lang="ru-RU" sz="2000" dirty="0" smtClean="0"/>
              <a:t>Программы ипотечного кредитования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824C-0571-469F-A46B-42660FEBEEA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12776"/>
            <a:ext cx="3672408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«Стандарт»</a:t>
            </a:r>
            <a:endParaRPr lang="ru-RU" sz="1200" b="1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Приобретение квартиры/апартаментов на вторичном рынке недвижимости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в т. ч. для владельцев сертификата, удостоверяющего право на материнский (семейный) капитал»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ctr"/>
            <a:endParaRPr lang="ru-RU" dirty="0"/>
          </a:p>
        </p:txBody>
      </p:sp>
      <p:pic>
        <p:nvPicPr>
          <p:cNvPr id="8" name="Picture 9" descr="C:\Documents and Settings\SmirnovAA\Local Settings\Temporary Internet Files\Content.IE5\XNXWUUE7\MP9004424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864" y="2636912"/>
            <a:ext cx="129996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933056"/>
            <a:ext cx="3672408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«Перспектива»</a:t>
            </a:r>
            <a:endParaRPr lang="ru-RU" sz="1200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Предоставление кредита потребительские цели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 залог имеющейся жилой недвижимости 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ctr"/>
            <a:endParaRPr lang="ru-RU" dirty="0"/>
          </a:p>
        </p:txBody>
      </p:sp>
      <p:pic>
        <p:nvPicPr>
          <p:cNvPr id="12" name="Picture 2" descr="C:\Documents and Settings\CHistyakovaNS\Мои документы\презентации\картинки\Mortgage-deduction-196x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085184"/>
            <a:ext cx="864096" cy="89415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644008" y="1412776"/>
            <a:ext cx="3744416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«Первичный рынок»</a:t>
            </a:r>
            <a:endParaRPr lang="ru-RU" sz="1200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Приобретение прав требования на объект недвижимости (квартиры)/апартаментов только в аккредитованных Банком объектах строительства (на сайте Банка), в т. ч. для владельцев сертификата, удостоверяющего право на материнский (семейный) капитал»</a:t>
            </a:r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ctr"/>
            <a:endParaRPr lang="ru-RU" dirty="0"/>
          </a:p>
        </p:txBody>
      </p:sp>
      <p:pic>
        <p:nvPicPr>
          <p:cNvPr id="15" name="Picture 6" descr="Ипотечная программа «Первичный рыно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52936"/>
            <a:ext cx="1485164" cy="73036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16016" y="3933056"/>
            <a:ext cx="3672408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«Рефинансирование»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Кредит предоставляется на погашение ранее предоставленного ипотечного кредита в иных кредитных организациях, оформленного на цели приобретения объекта жилой недвижимости в т. ч. и на первичном рынке недвижимости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</p:txBody>
      </p:sp>
      <p:pic>
        <p:nvPicPr>
          <p:cNvPr id="17" name="Picture 2" descr="http://www.absolutbank.ru/images/icons/ipoteka_pl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62929"/>
            <a:ext cx="1152128" cy="73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3861048"/>
            <a:ext cx="3600400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«Выгодная ипотека»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Приобретение находящегося в залоге у Банка недвижимого имущества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3861048"/>
            <a:ext cx="3600400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«Коммерческая ипотека»</a:t>
            </a:r>
          </a:p>
          <a:p>
            <a:pPr algn="ctr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Приобретение машино-места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1268760"/>
            <a:ext cx="3672408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«Коммерческая ипотека»</a:t>
            </a:r>
          </a:p>
          <a:p>
            <a:pPr algn="ctr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Приобретение объекта нежилой (коммерческой) недвижимости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1268760"/>
            <a:ext cx="3600400" cy="2232248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«Военная ипотека»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Приобретение квартиры военнослужащим-участником НИС</a:t>
            </a:r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874" y="260648"/>
            <a:ext cx="5240606" cy="792088"/>
          </a:xfrm>
        </p:spPr>
        <p:txBody>
          <a:bodyPr/>
          <a:lstStyle/>
          <a:p>
            <a:pPr algn="r" defTabSz="995363"/>
            <a:r>
              <a:rPr lang="ru-RU" sz="2000" dirty="0" smtClean="0"/>
              <a:t>Программы ипотечного кредитования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824C-0571-469F-A46B-42660FEBEEA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5" name="Picture 4" descr="Ипотечная программа «Выгодная ипотека» — ипотечное кредитование до 25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13176"/>
            <a:ext cx="1224136" cy="969418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7"/>
            <a:ext cx="1080120" cy="101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013176"/>
            <a:ext cx="1810317" cy="9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SmirnovAA\Рабочий стол\ea82697ed9755e975f3c7d735db2070c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420888"/>
            <a:ext cx="1368152" cy="102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61496"/>
              </p:ext>
            </p:extLst>
          </p:nvPr>
        </p:nvGraphicFramePr>
        <p:xfrm>
          <a:off x="179512" y="1124744"/>
          <a:ext cx="8784975" cy="5042170"/>
        </p:xfrm>
        <a:graphic>
          <a:graphicData uri="http://schemas.openxmlformats.org/drawingml/2006/table">
            <a:tbl>
              <a:tblPr/>
              <a:tblGrid>
                <a:gridCol w="2448272"/>
                <a:gridCol w="6336703"/>
              </a:tblGrid>
              <a:tr h="355908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91">
                <a:tc>
                  <a:txBody>
                    <a:bodyPr/>
                    <a:lstStyle/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Процентная ставка</a:t>
                      </a:r>
                    </a:p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Минимальный размер ПВ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20% БЕЗ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НАДБАВОК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Валюта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Рубли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300 000 рублей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2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Максимальная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12 000 000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рок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месяцев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лет)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2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08">
                <a:tc>
                  <a:txBody>
                    <a:bodyPr/>
                    <a:lstStyle/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Срок действия решения </a:t>
                      </a:r>
                    </a:p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месяца </a:t>
                      </a:r>
                    </a:p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93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Досрочное погашение кредита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Без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ограничений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99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852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Особенности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Font typeface="Arial" pitchFamily="34" charset="0"/>
                        <a:buChar char="•"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t">
                        <a:buFont typeface="Arial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3 года  при рождении 2-ого ребенка с 01.01.2018г </a:t>
                      </a:r>
                    </a:p>
                    <a:p>
                      <a:pPr algn="l" rtl="0" fontAlgn="t">
                        <a:buFont typeface="Arial" pitchFamily="34" charset="0"/>
                        <a:buChar char="•"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на 5 лет при рождении 3-его ребенка с 01.01.2018г</a:t>
                      </a:r>
                    </a:p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на 8 лет при рождении не менее 2 детей с 01.01.2018г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t">
                        <a:buFont typeface="Arial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3808" y="347315"/>
            <a:ext cx="5976664" cy="633413"/>
          </a:xfrm>
        </p:spPr>
        <p:txBody>
          <a:bodyPr rtlCol="0">
            <a:noAutofit/>
          </a:bodyPr>
          <a:lstStyle/>
          <a:p>
            <a:pPr algn="r" defTabSz="995363">
              <a:defRPr/>
            </a:pPr>
            <a:r>
              <a:rPr lang="ru-RU" sz="1800" dirty="0" smtClean="0"/>
              <a:t>Условия программы «Первичный рынок» с гос. субсидированием</a:t>
            </a:r>
          </a:p>
        </p:txBody>
      </p:sp>
      <p:pic>
        <p:nvPicPr>
          <p:cNvPr id="5" name="Picture 6" descr="Ипотечная программа «Первичный рын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132856"/>
            <a:ext cx="1722654" cy="159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>
            <a:off x="2555776" y="1196752"/>
            <a:ext cx="0" cy="51125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51520" y="6453336"/>
            <a:ext cx="8712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800" dirty="0" smtClean="0">
                <a:solidFill>
                  <a:srgbClr val="FFFFFF"/>
                </a:solidFill>
              </a:rPr>
              <a:t>*  Ставка 10,</a:t>
            </a:r>
            <a:r>
              <a:rPr lang="en-US" sz="800" dirty="0" smtClean="0">
                <a:solidFill>
                  <a:srgbClr val="FFFFFF"/>
                </a:solidFill>
              </a:rPr>
              <a:t>25</a:t>
            </a:r>
            <a:r>
              <a:rPr lang="ru-RU" sz="800" dirty="0" smtClean="0">
                <a:solidFill>
                  <a:srgbClr val="FFFFFF"/>
                </a:solidFill>
              </a:rPr>
              <a:t>% применяется в случае подключения коллективной схемы страхования, партнерской скидки 0,5</a:t>
            </a:r>
            <a:r>
              <a:rPr lang="en-US" sz="800" dirty="0" smtClean="0">
                <a:solidFill>
                  <a:srgbClr val="FFFFFF"/>
                </a:solidFill>
              </a:rPr>
              <a:t>%.</a:t>
            </a:r>
            <a:r>
              <a:rPr lang="ru-RU" sz="800" dirty="0" smtClean="0">
                <a:solidFill>
                  <a:srgbClr val="FFFFFF"/>
                </a:solidFill>
              </a:rPr>
              <a:t>а также при подключении опции Абсолютная ставка  </a:t>
            </a:r>
            <a:endParaRPr lang="en-US" sz="8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880320" cy="288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37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54951"/>
              </p:ext>
            </p:extLst>
          </p:nvPr>
        </p:nvGraphicFramePr>
        <p:xfrm>
          <a:off x="251520" y="1196753"/>
          <a:ext cx="8568952" cy="4906668"/>
        </p:xfrm>
        <a:graphic>
          <a:graphicData uri="http://schemas.openxmlformats.org/drawingml/2006/table">
            <a:tbl>
              <a:tblPr/>
              <a:tblGrid>
                <a:gridCol w="2691075"/>
                <a:gridCol w="5877877"/>
              </a:tblGrid>
              <a:tr h="27737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Процентная ставка</a:t>
                      </a:r>
                    </a:p>
                  </a:txBody>
                  <a:tcPr marL="5861" marR="5861" marT="5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Размер кредита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Не более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80%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 не менее 15% стоимости приобретаемой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недвижимости</a:t>
                      </a:r>
                    </a:p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Минимальный размер ПВ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Валюта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Рубли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Минимальная сумма кредита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300 000 рублей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Максимальная сумма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кредита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000 000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Срок кредита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месяцев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лет)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Опция «Абсолютная ставка»</a:t>
                      </a:r>
                    </a:p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(по желанию клиента)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 от суммы кредита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(при оплате опции снижается ставка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0,5%)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Срок действия  положительного решения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месяца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Особенности </a:t>
                      </a: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 приобретением апартаментов на вторичном рынке недвижимости понимается приобретение нежилых помещений в многофункциональных комплексах непроизводственного назначения (неприменимо для владельцев сертификата, удостоверяющего право на материнский (семейный) капитал ввиду законодательных ограничений). </a:t>
                      </a:r>
                    </a:p>
                    <a:p>
                      <a:pPr algn="l" rtl="0" fontAlgn="t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взнос  может формироваться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средств (части средств) материнского (семейного) капитала и собственных средств Заемщика. При этом первоначальный взнос за счет собственных средств в размере не менее 10% от стоимости приобретаемой недвижимости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16">
                <a:tc>
                  <a:txBody>
                    <a:bodyPr/>
                    <a:lstStyle/>
                    <a:p>
                      <a:pPr algn="l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06">
                <a:tc>
                  <a:txBody>
                    <a:bodyPr/>
                    <a:lstStyle/>
                    <a:p>
                      <a:pPr algn="l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919">
                <a:tc>
                  <a:txBody>
                    <a:bodyPr/>
                    <a:lstStyle/>
                    <a:p>
                      <a:pPr algn="l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61" marR="5861" marT="58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904656" cy="800539"/>
          </a:xfrm>
        </p:spPr>
        <p:txBody>
          <a:bodyPr/>
          <a:lstStyle/>
          <a:p>
            <a:pPr algn="r"/>
            <a:r>
              <a:rPr lang="ru-RU" sz="1800" dirty="0" smtClean="0"/>
              <a:t>Условия программы «Стандарт», в т. ч. для владельцев сертификата</a:t>
            </a:r>
            <a:br>
              <a:rPr lang="ru-RU" sz="1800" dirty="0" smtClean="0"/>
            </a:br>
            <a:r>
              <a:rPr lang="ru-RU" sz="1800" dirty="0" smtClean="0"/>
              <a:t>удостоверяющего право на материнский (семейный) капитал</a:t>
            </a:r>
            <a:endParaRPr lang="ru-RU" sz="1800" u="sng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2BFCA-03A7-4FB4-A7D2-E1E125BE26E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9" name="Picture 9" descr="C:\Documents and Settings\SmirnovAA\Local Settings\Temporary Internet Files\Content.IE5\XNXWUUE7\MP9004424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564904"/>
            <a:ext cx="1623686" cy="107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/>
          <p:cNvCxnSpPr/>
          <p:nvPr/>
        </p:nvCxnSpPr>
        <p:spPr bwMode="auto">
          <a:xfrm>
            <a:off x="2915816" y="1196752"/>
            <a:ext cx="0" cy="51845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72480" y="6453337"/>
            <a:ext cx="8187952" cy="21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*  Ставка  применяется в случае подключения коллективной схемы страхования; партнерской скидки 0,51</a:t>
            </a:r>
            <a:r>
              <a:rPr lang="en-US" sz="800" dirty="0" smtClean="0">
                <a:solidFill>
                  <a:schemeClr val="bg1"/>
                </a:solidFill>
              </a:rPr>
              <a:t>%</a:t>
            </a:r>
            <a:r>
              <a:rPr lang="ru-RU" sz="800" dirty="0" smtClean="0">
                <a:solidFill>
                  <a:schemeClr val="bg1"/>
                </a:solidFill>
              </a:rPr>
              <a:t> и опции «Абсолютная ставка»   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21283"/>
              </p:ext>
            </p:extLst>
          </p:nvPr>
        </p:nvGraphicFramePr>
        <p:xfrm>
          <a:off x="179512" y="1133386"/>
          <a:ext cx="8784975" cy="5493570"/>
        </p:xfrm>
        <a:graphic>
          <a:graphicData uri="http://schemas.openxmlformats.org/drawingml/2006/table">
            <a:tbl>
              <a:tblPr/>
              <a:tblGrid>
                <a:gridCol w="2448272"/>
                <a:gridCol w="6336703"/>
              </a:tblGrid>
              <a:tr h="2924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Процентная ставка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Размер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Не более 80% от стоимости приобретаемых прав на объект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недвижимости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 апартаментов**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Минимальный размер ПВ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Валюта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Рубли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300 000 рублей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Максимальная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0 000 000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рок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месяцев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лет)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0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Опция «Абсолютная ставка»</a:t>
                      </a:r>
                    </a:p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(по желанию клиента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 от суммы кредита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(при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оплате опции снижается ставка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0,5%)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56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Срок действия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решения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месяца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5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Досрочное погашение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Без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ограничений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9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Особенности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Font typeface="Arial" pitchFamily="34" charset="0"/>
                        <a:buChar char="•"/>
                      </a:pP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кредитования "апартаментов"(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неприменимо для владельцев сертификата, удостоверяющего право на материнский (семейный) капитал)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t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даты погашения Заемщиком кредита средствами (частью средств) материнского (семейного) капитала процентная ставка устанавливается на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выше</a:t>
                      </a:r>
                    </a:p>
                    <a:p>
                      <a:pPr algn="l" rtl="0" fontAlgn="t">
                        <a:buFont typeface="Arial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взнос может формироваться за счет средств (части средств) материнского (семейного) капитала и собственных средств Заемщика. При этом, первоначальный взнос за счет собственных средств  в размере не менее 10% от стоимости приобретаемых прав на объект недвижимости/ приобретаемой недвижимости (при приобретении объекта недвижимости (новостройки) по Договору купли продажи).</a:t>
                      </a:r>
                    </a:p>
                    <a:p>
                      <a:pPr algn="l" rtl="0" fontAlgn="t"/>
                      <a:endParaRPr lang="ru-RU" sz="9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048672" cy="792088"/>
          </a:xfrm>
        </p:spPr>
        <p:txBody>
          <a:bodyPr rtlCol="0">
            <a:noAutofit/>
          </a:bodyPr>
          <a:lstStyle/>
          <a:p>
            <a:pPr algn="r" defTabSz="995363">
              <a:defRPr/>
            </a:pPr>
            <a:r>
              <a:rPr lang="ru-RU" sz="1800" dirty="0" smtClean="0"/>
              <a:t>Условия программы «Первичный рынок» в т. ч. для владельцев сертификата, удостоверяющего право на материнский (семейный) капитал</a:t>
            </a:r>
            <a:br>
              <a:rPr lang="ru-RU" sz="1800" dirty="0" smtClean="0"/>
            </a:br>
            <a:r>
              <a:rPr lang="ru-RU" sz="1800" dirty="0" smtClean="0"/>
              <a:t>рынок </a:t>
            </a:r>
          </a:p>
        </p:txBody>
      </p:sp>
      <p:pic>
        <p:nvPicPr>
          <p:cNvPr id="5" name="Picture 6" descr="Ипотечная программа «Первичный рын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132856"/>
            <a:ext cx="1722654" cy="159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>
            <a:off x="2555776" y="1196752"/>
            <a:ext cx="0" cy="51125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51520" y="6453336"/>
            <a:ext cx="8712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*  </a:t>
            </a:r>
            <a:r>
              <a:rPr lang="ru-RU" sz="800" dirty="0">
                <a:solidFill>
                  <a:schemeClr val="bg1"/>
                </a:solidFill>
              </a:rPr>
              <a:t>Ставка  применяется в случае подключения коллективной схемы страхования; партнерской скидки 0,51% и опции «Абсолютная ставка» </a:t>
            </a:r>
            <a:endParaRPr lang="en-US" sz="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mirnovAA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188" y="3501008"/>
            <a:ext cx="6298300" cy="295232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36150"/>
              </p:ext>
            </p:extLst>
          </p:nvPr>
        </p:nvGraphicFramePr>
        <p:xfrm>
          <a:off x="179513" y="1124744"/>
          <a:ext cx="8784975" cy="5411140"/>
        </p:xfrm>
        <a:graphic>
          <a:graphicData uri="http://schemas.openxmlformats.org/drawingml/2006/table">
            <a:tbl>
              <a:tblPr/>
              <a:tblGrid>
                <a:gridCol w="2592288"/>
                <a:gridCol w="6192687"/>
              </a:tblGrid>
              <a:tr h="3685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Процентная ставка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9,5%*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Размер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 более 80% и не менее 15% от стоимости приобретаемых прав на объект недвижимости (квартиры)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Минимальный размер ПВ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Валюта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Рубли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30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300 000 рублей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6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Максимальная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2 330 000 рублей</a:t>
                      </a:r>
                    </a:p>
                    <a:p>
                      <a:pPr algn="l" rtl="0" fontAlgn="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2 912 500 рублей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в случае погашения кредита за счет ежемесячных платежей НИС и собственных средств Заемщика (в размере не более 25% от ежемесячного платежа НИС);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рок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месяцев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лет)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385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Возраст заемщика на момент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погашения кредита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>
                        <a:buAutoNum type="arabicPlain" startAt="45"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764">
                <a:tc>
                  <a:txBody>
                    <a:bodyPr/>
                    <a:lstStyle/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Особенности: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Предусмотрена возможность заключения сделки доверенным лицом военнослужащего: супруг(а)/родитель/ совершеннолетний ребенок или риэлтор (на основании нотариальной доверенности, оформленной с учетом требований РВИ и Банка);</a:t>
                      </a:r>
                    </a:p>
                    <a:p>
                      <a:pPr marL="0" marR="0" indent="0" algn="l" defTabSz="80104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Аннуитетный платеж, в 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с частью собственных средств;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15816" y="275307"/>
            <a:ext cx="5976664" cy="633413"/>
          </a:xfrm>
        </p:spPr>
        <p:txBody>
          <a:bodyPr rtlCol="0">
            <a:noAutofit/>
          </a:bodyPr>
          <a:lstStyle/>
          <a:p>
            <a:pPr algn="r" defTabSz="995363">
              <a:defRPr/>
            </a:pPr>
            <a:r>
              <a:rPr lang="ru-RU" sz="2000" dirty="0" smtClean="0"/>
              <a:t>Условия программы «Военная ипотека» </a:t>
            </a:r>
            <a:br>
              <a:rPr lang="ru-RU" sz="2000" dirty="0" smtClean="0"/>
            </a:br>
            <a:r>
              <a:rPr lang="ru-RU" sz="2000" dirty="0" smtClean="0"/>
              <a:t>Первичный и Вторичный рынок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453336"/>
            <a:ext cx="8712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800" dirty="0" smtClean="0">
                <a:solidFill>
                  <a:schemeClr val="bg1"/>
                </a:solidFill>
              </a:rPr>
              <a:t>Первоначальный взнос формируется за счет средств  целевого жилищного займа (ЦЖЗ) и собственных средств Заемщика (при наличии), не менее 20% стоимости помещения</a:t>
            </a:r>
            <a:endParaRPr lang="en-US" sz="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34400"/>
              </p:ext>
            </p:extLst>
          </p:nvPr>
        </p:nvGraphicFramePr>
        <p:xfrm>
          <a:off x="237034" y="1207520"/>
          <a:ext cx="8784975" cy="3661640"/>
        </p:xfrm>
        <a:graphic>
          <a:graphicData uri="http://schemas.openxmlformats.org/drawingml/2006/table">
            <a:tbl>
              <a:tblPr/>
              <a:tblGrid>
                <a:gridCol w="2592288"/>
                <a:gridCol w="6192687"/>
              </a:tblGrid>
              <a:tr h="3685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Процентная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ставка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Размер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 более 60% и не менее 15% от стоимости приобретаемых прав на объект недвижимости (квартиры)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Минимальный размер ПВ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Валюта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Рубли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30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300 000 рублей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6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Максимальная сумма кредита </a:t>
                      </a: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6 000 000 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3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рок кредита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Особенности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месяцев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лет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 сделкой Заёмщик/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Созаёмщик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может предоставить документы подтверждающие доходы в целях отмены применения надбавки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%,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по которой принимается по итогам оценки финансового положения Заемщика/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Созаемщика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37" marR="4937" marT="4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7" y="339839"/>
            <a:ext cx="5976664" cy="640889"/>
          </a:xfrm>
        </p:spPr>
        <p:txBody>
          <a:bodyPr/>
          <a:lstStyle/>
          <a:p>
            <a:pPr algn="r"/>
            <a:r>
              <a:rPr lang="ru-RU" dirty="0" smtClean="0"/>
              <a:t>Ипотека по паспорту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C824C-0571-469F-A46B-42660FEBEEA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640281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*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smtClean="0">
                <a:solidFill>
                  <a:schemeClr val="bg1"/>
                </a:solidFill>
              </a:rPr>
              <a:t>С надбавкой </a:t>
            </a:r>
            <a:r>
              <a:rPr lang="en-US" sz="800" dirty="0">
                <a:solidFill>
                  <a:schemeClr val="bg1"/>
                </a:solidFill>
              </a:rPr>
              <a:t>1</a:t>
            </a:r>
            <a:r>
              <a:rPr lang="ru-RU" sz="800" dirty="0" smtClean="0">
                <a:solidFill>
                  <a:schemeClr val="bg1"/>
                </a:solidFill>
              </a:rPr>
              <a:t>% действительно </a:t>
            </a:r>
            <a:r>
              <a:rPr lang="ru-RU" sz="800" dirty="0">
                <a:solidFill>
                  <a:schemeClr val="bg1"/>
                </a:solidFill>
              </a:rPr>
              <a:t>д</a:t>
            </a:r>
            <a:r>
              <a:rPr lang="ru-RU" sz="800" dirty="0" smtClean="0">
                <a:solidFill>
                  <a:schemeClr val="bg1"/>
                </a:solidFill>
              </a:rPr>
              <a:t>ля программ «Стандарт</a:t>
            </a:r>
            <a:r>
              <a:rPr lang="ru-RU" sz="800" dirty="0">
                <a:solidFill>
                  <a:schemeClr val="bg1"/>
                </a:solidFill>
              </a:rPr>
              <a:t>», в т. ч. для владельцев </a:t>
            </a:r>
            <a:r>
              <a:rPr lang="ru-RU" sz="800" dirty="0" smtClean="0">
                <a:solidFill>
                  <a:schemeClr val="bg1"/>
                </a:solidFill>
              </a:rPr>
              <a:t>сертификата удостоверяющего </a:t>
            </a:r>
            <a:r>
              <a:rPr lang="ru-RU" sz="800" dirty="0">
                <a:solidFill>
                  <a:schemeClr val="bg1"/>
                </a:solidFill>
              </a:rPr>
              <a:t>право на материнский (семейный) </a:t>
            </a:r>
            <a:r>
              <a:rPr lang="ru-RU" sz="800" dirty="0" smtClean="0">
                <a:solidFill>
                  <a:schemeClr val="bg1"/>
                </a:solidFill>
              </a:rPr>
              <a:t>капитал, </a:t>
            </a:r>
            <a:r>
              <a:rPr lang="ru-RU" sz="800" dirty="0">
                <a:solidFill>
                  <a:schemeClr val="bg1"/>
                </a:solidFill>
              </a:rPr>
              <a:t>«Первичный рынок» в т. ч. для владельцев сертификата, удостоверяющего право на материнский (семейный) </a:t>
            </a:r>
            <a:r>
              <a:rPr lang="ru-RU" sz="800" dirty="0" smtClean="0">
                <a:solidFill>
                  <a:schemeClr val="bg1"/>
                </a:solidFill>
              </a:rPr>
              <a:t>капитал. </a:t>
            </a:r>
            <a:r>
              <a:rPr lang="ru-RU" sz="800" dirty="0">
                <a:solidFill>
                  <a:schemeClr val="bg1"/>
                </a:solidFill>
              </a:rPr>
              <a:t/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>рынок 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2" y="4928042"/>
            <a:ext cx="3563888" cy="14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9591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15098</TotalTime>
  <Words>2553</Words>
  <Application>Microsoft Office PowerPoint</Application>
  <PresentationFormat>Экран (4:3)</PresentationFormat>
  <Paragraphs>391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Andalus</vt:lpstr>
      <vt:lpstr>Arial</vt:lpstr>
      <vt:lpstr>Calibri</vt:lpstr>
      <vt:lpstr>Cambria</vt:lpstr>
      <vt:lpstr>Candara</vt:lpstr>
      <vt:lpstr>Century Gothic</vt:lpstr>
      <vt:lpstr>Myriad Pro</vt:lpstr>
      <vt:lpstr>Myriad Pro Light</vt:lpstr>
      <vt:lpstr>Wingdings</vt:lpstr>
      <vt:lpstr>1_Специальное оформление</vt:lpstr>
      <vt:lpstr>2_Специальное оформление</vt:lpstr>
      <vt:lpstr>Ипотечное кредитование</vt:lpstr>
      <vt:lpstr>О Банке</vt:lpstr>
      <vt:lpstr>Программы ипотечного кредитования</vt:lpstr>
      <vt:lpstr>Программы ипотечного кредитования</vt:lpstr>
      <vt:lpstr>Условия программы «Первичный рынок» с гос. субсидированием</vt:lpstr>
      <vt:lpstr>Условия программы «Стандарт», в т. ч. для владельцев сертификата удостоверяющего право на материнский (семейный) капитал</vt:lpstr>
      <vt:lpstr>Условия программы «Первичный рынок» в т. ч. для владельцев сертификата, удостоверяющего право на материнский (семейный) капитал рынок </vt:lpstr>
      <vt:lpstr>Условия программы «Военная ипотека»  Первичный и Вторичный рынок </vt:lpstr>
      <vt:lpstr>Ипотека по паспорту</vt:lpstr>
      <vt:lpstr>Условия программы «Коммерческая ипотека»</vt:lpstr>
      <vt:lpstr>Условия программы «Коммерческая ипотека» при приобретении машино-места</vt:lpstr>
      <vt:lpstr>Тренды ипотечного кредитования  2018 год</vt:lpstr>
      <vt:lpstr>Матрица программ Абсолют Банка </vt:lpstr>
      <vt:lpstr>Портрет заемщика</vt:lpstr>
      <vt:lpstr>Презентация PowerPoint</vt:lpstr>
      <vt:lpstr>КОНТАКТЫ </vt:lpstr>
    </vt:vector>
  </TitlesOfParts>
  <Company>Absolutbank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2011: OPEX</dc:title>
  <dc:creator>ziyadetdinovd</dc:creator>
  <cp:lastModifiedBy>Мосс-5</cp:lastModifiedBy>
  <cp:revision>1313</cp:revision>
  <dcterms:created xsi:type="dcterms:W3CDTF">2011-05-23T10:01:29Z</dcterms:created>
  <dcterms:modified xsi:type="dcterms:W3CDTF">2018-12-13T07:37:55Z</dcterms:modified>
</cp:coreProperties>
</file>